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Ubuntu" panose="020B0604020202020204" charset="0"/>
      <p:regular r:id="rId11"/>
      <p:bold r:id="rId12"/>
      <p:italic r:id="rId13"/>
      <p:boldItalic r:id="rId14"/>
    </p:embeddedFont>
    <p:embeddedFont>
      <p:font typeface="Corsiva" panose="020B0604020202020204" charset="0"/>
      <p:regular r:id="rId15"/>
      <p:bold r:id="rId16"/>
      <p:italic r:id="rId17"/>
      <p:boldItalic r:id="rId18"/>
    </p:embeddedFont>
    <p:embeddedFont>
      <p:font typeface="Syncopate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35760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4663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6685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169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9484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394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0510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0088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582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B7B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B7B7B7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1.2 Segments and Congruence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</a:t>
            </a:r>
            <a:r>
              <a:rPr lang="en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Vazquez</a:t>
            </a:r>
            <a:endParaRPr lang="en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Class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101" y="4642766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G.CO.1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What are congruent segments?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use seg</a:t>
            </a:r>
            <a:r>
              <a:rPr lang="en"/>
              <a:t>ment postulates to identify congruent segments.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Ruler postulate	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12" y="11746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distance between two points is the absolute value of the difference of their coordinates.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algn="ctr" rtl="0">
              <a:spcBef>
                <a:spcPts val="0"/>
              </a:spcBef>
              <a:buNone/>
            </a:pPr>
            <a:endParaRPr sz="1800">
              <a:latin typeface="Ubuntu"/>
              <a:ea typeface="Ubuntu"/>
              <a:cs typeface="Ubuntu"/>
              <a:sym typeface="Ubuntu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>
              <a:latin typeface="Ubuntu"/>
              <a:ea typeface="Ubuntu"/>
              <a:cs typeface="Ubuntu"/>
              <a:sym typeface="Ubuntu"/>
            </a:endParaRPr>
          </a:p>
          <a:p>
            <a:pPr lvl="0" algn="ctr" rtl="0">
              <a:spcBef>
                <a:spcPts val="0"/>
              </a:spcBef>
              <a:buNone/>
            </a:pPr>
            <a:endParaRPr sz="1800">
              <a:latin typeface="Ubuntu"/>
              <a:ea typeface="Ubuntu"/>
              <a:cs typeface="Ubuntu"/>
              <a:sym typeface="Ubuntu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1800">
                <a:latin typeface="Ubuntu"/>
                <a:ea typeface="Ubuntu"/>
                <a:cs typeface="Ubuntu"/>
                <a:sym typeface="Ubuntu"/>
              </a:rPr>
              <a:t>distance of AB = | B - A |</a:t>
            </a:r>
          </a:p>
        </p:txBody>
      </p:sp>
      <p:pic>
        <p:nvPicPr>
          <p:cNvPr id="44" name="Shape 44" descr="line-segmen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2570" y="3254200"/>
            <a:ext cx="2638858" cy="8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 descr="ruler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28374" y="2577450"/>
            <a:ext cx="5111400" cy="9200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6" name="Shape 46"/>
          <p:cNvGrpSpPr/>
          <p:nvPr/>
        </p:nvGrpSpPr>
        <p:grpSpPr>
          <a:xfrm>
            <a:off x="6941925" y="2098175"/>
            <a:ext cx="1966199" cy="2802299"/>
            <a:chOff x="6941925" y="2098175"/>
            <a:chExt cx="1966199" cy="2802299"/>
          </a:xfrm>
        </p:grpSpPr>
        <p:sp>
          <p:nvSpPr>
            <p:cNvPr id="47" name="Shape 47"/>
            <p:cNvSpPr txBox="1"/>
            <p:nvPr/>
          </p:nvSpPr>
          <p:spPr>
            <a:xfrm>
              <a:off x="6941925" y="2098175"/>
              <a:ext cx="1966199" cy="28022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A = 3in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B = 6in</a:t>
              </a:r>
            </a:p>
            <a:p>
              <a:pPr lvl="0" rtl="0">
                <a:spcBef>
                  <a:spcPts val="0"/>
                </a:spcBef>
                <a:buNone/>
              </a:pPr>
              <a:endParaRPr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AB = |6 - 3|</a:t>
              </a:r>
            </a:p>
            <a:p>
              <a:pPr lvl="0" rtl="0">
                <a:spcBef>
                  <a:spcPts val="0"/>
                </a:spcBef>
                <a:buNone/>
              </a:pPr>
              <a:endParaRPr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AB = 3in</a:t>
              </a:r>
            </a:p>
          </p:txBody>
        </p:sp>
        <p:cxnSp>
          <p:nvCxnSpPr>
            <p:cNvPr id="48" name="Shape 48"/>
            <p:cNvCxnSpPr/>
            <p:nvPr/>
          </p:nvCxnSpPr>
          <p:spPr>
            <a:xfrm>
              <a:off x="7025850" y="3037475"/>
              <a:ext cx="32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49" name="Shape 49"/>
            <p:cNvCxnSpPr/>
            <p:nvPr/>
          </p:nvCxnSpPr>
          <p:spPr>
            <a:xfrm>
              <a:off x="7025850" y="3609500"/>
              <a:ext cx="32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/>
              <a:t>Segment Addition postulate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1490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	          If M is between P and Q, </a:t>
            </a:r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/>
              <a:t>then PM     MQ     PQ.</a:t>
            </a:r>
          </a:p>
          <a:p>
            <a:pPr marL="914400" lvl="0" indent="457200" rtl="0">
              <a:spcBef>
                <a:spcPts val="0"/>
              </a:spcBef>
              <a:buNone/>
            </a:pPr>
            <a:endParaRPr/>
          </a:p>
          <a:p>
            <a:pPr marL="914400" lvl="0" indent="457200" rtl="0">
              <a:spcBef>
                <a:spcPts val="0"/>
              </a:spcBef>
              <a:buNone/>
            </a:pPr>
            <a:r>
              <a:rPr lang="en"/>
              <a:t>If PM    MQ     PQ, then M is between P and Q.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6" name="Shape 56" descr="midpoint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025" y="1327862"/>
            <a:ext cx="1257300" cy="13620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/>
          <p:nvPr/>
        </p:nvSpPr>
        <p:spPr>
          <a:xfrm>
            <a:off x="3231075" y="1941175"/>
            <a:ext cx="332099" cy="281099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4188875" y="1941175"/>
            <a:ext cx="268200" cy="281099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808775" y="3038625"/>
            <a:ext cx="332099" cy="281099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766600" y="3038625"/>
            <a:ext cx="268200" cy="281099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  </a:t>
            </a:r>
          </a:p>
        </p:txBody>
      </p:sp>
      <p:cxnSp>
        <p:nvCxnSpPr>
          <p:cNvPr id="61" name="Shape 61"/>
          <p:cNvCxnSpPr/>
          <p:nvPr/>
        </p:nvCxnSpPr>
        <p:spPr>
          <a:xfrm>
            <a:off x="2637700" y="1906325"/>
            <a:ext cx="479699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2" name="Shape 62"/>
          <p:cNvCxnSpPr/>
          <p:nvPr/>
        </p:nvCxnSpPr>
        <p:spPr>
          <a:xfrm>
            <a:off x="3563175" y="1916950"/>
            <a:ext cx="479699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3" name="Shape 63"/>
          <p:cNvCxnSpPr/>
          <p:nvPr/>
        </p:nvCxnSpPr>
        <p:spPr>
          <a:xfrm>
            <a:off x="4457075" y="1906325"/>
            <a:ext cx="479699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4" name="Shape 64"/>
          <p:cNvCxnSpPr/>
          <p:nvPr/>
        </p:nvCxnSpPr>
        <p:spPr>
          <a:xfrm>
            <a:off x="4083125" y="3011925"/>
            <a:ext cx="479699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5" name="Shape 65"/>
          <p:cNvCxnSpPr/>
          <p:nvPr/>
        </p:nvCxnSpPr>
        <p:spPr>
          <a:xfrm>
            <a:off x="3157275" y="3011925"/>
            <a:ext cx="479699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6" name="Shape 66"/>
          <p:cNvCxnSpPr/>
          <p:nvPr/>
        </p:nvCxnSpPr>
        <p:spPr>
          <a:xfrm>
            <a:off x="2329075" y="3011925"/>
            <a:ext cx="479699" cy="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Apply Segment addition postulate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3" name="Shape 73" descr="fig-2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25050" y="1351887"/>
            <a:ext cx="4562950" cy="34222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4" name="Shape 74"/>
          <p:cNvGrpSpPr/>
          <p:nvPr/>
        </p:nvGrpSpPr>
        <p:grpSpPr>
          <a:xfrm>
            <a:off x="143875" y="731400"/>
            <a:ext cx="2062199" cy="2241900"/>
            <a:chOff x="143875" y="731400"/>
            <a:chExt cx="2062199" cy="2241900"/>
          </a:xfrm>
        </p:grpSpPr>
        <p:sp>
          <p:nvSpPr>
            <p:cNvPr id="75" name="Shape 75"/>
            <p:cNvSpPr txBox="1"/>
            <p:nvPr/>
          </p:nvSpPr>
          <p:spPr>
            <a:xfrm>
              <a:off x="143875" y="731400"/>
              <a:ext cx="2062199" cy="22419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20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If Y is between 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 sz="20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X &amp; Z, then 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 sz="20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XY + YZ = XZ.</a:t>
              </a:r>
            </a:p>
            <a:p>
              <a:pPr lvl="0" rtl="0">
                <a:spcBef>
                  <a:spcPts val="0"/>
                </a:spcBef>
                <a:buNone/>
              </a:pPr>
              <a:endParaRPr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 rtl="0">
                <a:spcBef>
                  <a:spcPts val="0"/>
                </a:spcBef>
                <a:buNone/>
              </a:pPr>
              <a:r>
                <a:rPr lang="en" sz="20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If XZ = 17 &amp; 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 sz="20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YZ = 11, then 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 sz="20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XY + 11 = 17.</a:t>
              </a:r>
            </a:p>
            <a:p>
              <a:pPr lvl="0" rtl="0">
                <a:spcBef>
                  <a:spcPts val="0"/>
                </a:spcBef>
                <a:buNone/>
              </a:pPr>
              <a:endParaRPr sz="2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 rtl="0">
                <a:spcBef>
                  <a:spcPts val="0"/>
                </a:spcBef>
                <a:buNone/>
              </a:pPr>
              <a:endParaRPr sz="2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>
                <a:spcBef>
                  <a:spcPts val="0"/>
                </a:spcBef>
                <a:buNone/>
              </a:pPr>
              <a:endParaRPr sz="2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cxnSp>
          <p:nvCxnSpPr>
            <p:cNvPr id="76" name="Shape 76"/>
            <p:cNvCxnSpPr/>
            <p:nvPr/>
          </p:nvCxnSpPr>
          <p:spPr>
            <a:xfrm>
              <a:off x="179875" y="1486700"/>
              <a:ext cx="38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77" name="Shape 77"/>
            <p:cNvCxnSpPr/>
            <p:nvPr/>
          </p:nvCxnSpPr>
          <p:spPr>
            <a:xfrm>
              <a:off x="763875" y="1486700"/>
              <a:ext cx="38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78" name="Shape 78"/>
            <p:cNvCxnSpPr/>
            <p:nvPr/>
          </p:nvCxnSpPr>
          <p:spPr>
            <a:xfrm>
              <a:off x="1347875" y="1486700"/>
              <a:ext cx="38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79" name="Shape 79"/>
            <p:cNvCxnSpPr/>
            <p:nvPr/>
          </p:nvCxnSpPr>
          <p:spPr>
            <a:xfrm>
              <a:off x="179875" y="2351525"/>
              <a:ext cx="38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80" name="Shape 80"/>
            <p:cNvCxnSpPr/>
            <p:nvPr/>
          </p:nvCxnSpPr>
          <p:spPr>
            <a:xfrm>
              <a:off x="457200" y="2032125"/>
              <a:ext cx="38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81" name="Shape 81"/>
            <p:cNvCxnSpPr/>
            <p:nvPr/>
          </p:nvCxnSpPr>
          <p:spPr>
            <a:xfrm>
              <a:off x="231000" y="2640900"/>
              <a:ext cx="38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82" name="Shape 82"/>
          <p:cNvSpPr txBox="1"/>
          <p:nvPr/>
        </p:nvSpPr>
        <p:spPr>
          <a:xfrm>
            <a:off x="233875" y="2823150"/>
            <a:ext cx="1882199" cy="47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      </a:t>
            </a:r>
            <a:r>
              <a:rPr lang="en" sz="2000" u="sng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  -11   -11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925050" y="2685750"/>
            <a:ext cx="1630199" cy="46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rPr>
              <a:t>Subtraction Property of Equality</a:t>
            </a:r>
          </a:p>
        </p:txBody>
      </p:sp>
      <p:grpSp>
        <p:nvGrpSpPr>
          <p:cNvPr id="84" name="Shape 84"/>
          <p:cNvGrpSpPr/>
          <p:nvPr/>
        </p:nvGrpSpPr>
        <p:grpSpPr>
          <a:xfrm>
            <a:off x="201825" y="3368850"/>
            <a:ext cx="1816499" cy="479699"/>
            <a:chOff x="201825" y="3368850"/>
            <a:chExt cx="1816499" cy="479699"/>
          </a:xfrm>
        </p:grpSpPr>
        <p:sp>
          <p:nvSpPr>
            <p:cNvPr id="85" name="Shape 85"/>
            <p:cNvSpPr txBox="1"/>
            <p:nvPr/>
          </p:nvSpPr>
          <p:spPr>
            <a:xfrm>
              <a:off x="201825" y="3368850"/>
              <a:ext cx="1816499" cy="4796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XY = 6 units</a:t>
              </a:r>
            </a:p>
          </p:txBody>
        </p:sp>
        <p:cxnSp>
          <p:nvCxnSpPr>
            <p:cNvPr id="86" name="Shape 86"/>
            <p:cNvCxnSpPr/>
            <p:nvPr/>
          </p:nvCxnSpPr>
          <p:spPr>
            <a:xfrm>
              <a:off x="307425" y="3451100"/>
              <a:ext cx="38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Apply Segment addition postulate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Syncopate"/>
                <a:ea typeface="Syncopate"/>
                <a:cs typeface="Syncopate"/>
                <a:sym typeface="Syncopate"/>
              </a:rPr>
              <a:t>If OQ = 3x - 16;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Syncopate"/>
                <a:ea typeface="Syncopate"/>
                <a:cs typeface="Syncopate"/>
                <a:sym typeface="Syncopate"/>
              </a:rPr>
              <a:t>QP = 4x - 8;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Syncopate"/>
                <a:ea typeface="Syncopate"/>
                <a:cs typeface="Syncopate"/>
                <a:sym typeface="Syncopate"/>
              </a:rPr>
              <a:t>OP = 60.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Syncopate"/>
                <a:ea typeface="Syncopate"/>
                <a:cs typeface="Syncopate"/>
                <a:sym typeface="Syncopate"/>
              </a:rPr>
              <a:t>Find the value of x.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latin typeface="Syncopate"/>
                <a:ea typeface="Syncopate"/>
                <a:cs typeface="Syncopate"/>
                <a:sym typeface="Syncopate"/>
              </a:rPr>
              <a:t>Then find OQ and QP. </a:t>
            </a:r>
          </a:p>
        </p:txBody>
      </p:sp>
      <p:pic>
        <p:nvPicPr>
          <p:cNvPr id="93" name="Shape 93" descr="20121026082138922727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3600" y="1335412"/>
            <a:ext cx="4876800" cy="733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4" name="Shape 94"/>
          <p:cNvGrpSpPr/>
          <p:nvPr/>
        </p:nvGrpSpPr>
        <p:grpSpPr>
          <a:xfrm>
            <a:off x="5575125" y="2278000"/>
            <a:ext cx="2517899" cy="733499"/>
            <a:chOff x="5575125" y="2278000"/>
            <a:chExt cx="2517899" cy="733499"/>
          </a:xfrm>
        </p:grpSpPr>
        <p:sp>
          <p:nvSpPr>
            <p:cNvPr id="95" name="Shape 95"/>
            <p:cNvSpPr txBox="1"/>
            <p:nvPr/>
          </p:nvSpPr>
          <p:spPr>
            <a:xfrm>
              <a:off x="5575125" y="2278000"/>
              <a:ext cx="2517899" cy="7334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OQ + QP = OP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(3x - 16) + (4x - 8) = 60</a:t>
              </a:r>
            </a:p>
            <a:p>
              <a:pPr lvl="0" rtl="0">
                <a:spcBef>
                  <a:spcPts val="0"/>
                </a:spcBef>
                <a:buNone/>
              </a:pPr>
              <a:endParaRPr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>
                <a:spcBef>
                  <a:spcPts val="0"/>
                </a:spcBef>
                <a:buNone/>
              </a:pPr>
              <a:endParaRPr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cxnSp>
          <p:nvCxnSpPr>
            <p:cNvPr id="96" name="Shape 96"/>
            <p:cNvCxnSpPr/>
            <p:nvPr/>
          </p:nvCxnSpPr>
          <p:spPr>
            <a:xfrm>
              <a:off x="5647050" y="2385925"/>
              <a:ext cx="38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97" name="Shape 97"/>
            <p:cNvCxnSpPr/>
            <p:nvPr/>
          </p:nvCxnSpPr>
          <p:spPr>
            <a:xfrm>
              <a:off x="6743200" y="2385925"/>
              <a:ext cx="38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98" name="Shape 98"/>
            <p:cNvCxnSpPr/>
            <p:nvPr/>
          </p:nvCxnSpPr>
          <p:spPr>
            <a:xfrm>
              <a:off x="6195125" y="2385925"/>
              <a:ext cx="38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sp>
        <p:nvSpPr>
          <p:cNvPr id="99" name="Shape 99"/>
          <p:cNvSpPr txBox="1"/>
          <p:nvPr/>
        </p:nvSpPr>
        <p:spPr>
          <a:xfrm>
            <a:off x="5563125" y="2901450"/>
            <a:ext cx="2529899" cy="39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7x - 24 = 60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5563125" y="3213200"/>
            <a:ext cx="2517899" cy="39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    7x   =   84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5930400" y="3608900"/>
            <a:ext cx="1443899" cy="52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x = 12</a:t>
            </a:r>
          </a:p>
        </p:txBody>
      </p:sp>
      <p:grpSp>
        <p:nvGrpSpPr>
          <p:cNvPr id="102" name="Shape 102"/>
          <p:cNvGrpSpPr/>
          <p:nvPr/>
        </p:nvGrpSpPr>
        <p:grpSpPr>
          <a:xfrm>
            <a:off x="5619900" y="4222700"/>
            <a:ext cx="3213600" cy="857400"/>
            <a:chOff x="5619900" y="4222700"/>
            <a:chExt cx="3213600" cy="857400"/>
          </a:xfrm>
        </p:grpSpPr>
        <p:sp>
          <p:nvSpPr>
            <p:cNvPr id="103" name="Shape 103"/>
            <p:cNvSpPr txBox="1"/>
            <p:nvPr/>
          </p:nvSpPr>
          <p:spPr>
            <a:xfrm>
              <a:off x="5619900" y="4222700"/>
              <a:ext cx="3213600" cy="8574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OQ = 20         QP = 40</a:t>
              </a:r>
            </a:p>
          </p:txBody>
        </p:sp>
        <p:cxnSp>
          <p:nvCxnSpPr>
            <p:cNvPr id="104" name="Shape 104"/>
            <p:cNvCxnSpPr/>
            <p:nvPr/>
          </p:nvCxnSpPr>
          <p:spPr>
            <a:xfrm>
              <a:off x="7481325" y="4334700"/>
              <a:ext cx="38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05" name="Shape 105"/>
            <p:cNvCxnSpPr/>
            <p:nvPr/>
          </p:nvCxnSpPr>
          <p:spPr>
            <a:xfrm>
              <a:off x="5724200" y="4334700"/>
              <a:ext cx="383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200"/>
              <a:t>congruent (≅) segments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line segments that have the same length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* ≅ segments are marked with corresponding ticks</a:t>
            </a:r>
          </a:p>
        </p:txBody>
      </p:sp>
      <p:pic>
        <p:nvPicPr>
          <p:cNvPr id="112" name="Shape 112" descr="congruent-segments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3250" y="2378725"/>
            <a:ext cx="2696049" cy="26960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3" name="Shape 113"/>
          <p:cNvGrpSpPr/>
          <p:nvPr/>
        </p:nvGrpSpPr>
        <p:grpSpPr>
          <a:xfrm>
            <a:off x="5934800" y="2625700"/>
            <a:ext cx="2517899" cy="2074199"/>
            <a:chOff x="5934800" y="2625700"/>
            <a:chExt cx="2517899" cy="2074199"/>
          </a:xfrm>
        </p:grpSpPr>
        <p:sp>
          <p:nvSpPr>
            <p:cNvPr id="114" name="Shape 114"/>
            <p:cNvSpPr txBox="1"/>
            <p:nvPr/>
          </p:nvSpPr>
          <p:spPr>
            <a:xfrm>
              <a:off x="5934800" y="2625700"/>
              <a:ext cx="2517899" cy="207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EF ≅ HG</a:t>
              </a:r>
            </a:p>
            <a:p>
              <a:pPr lvl="0" rtl="0">
                <a:spcBef>
                  <a:spcPts val="0"/>
                </a:spcBef>
                <a:buNone/>
              </a:pPr>
              <a:endParaRPr sz="24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AB ≅ CD</a:t>
              </a:r>
            </a:p>
          </p:txBody>
        </p:sp>
        <p:cxnSp>
          <p:nvCxnSpPr>
            <p:cNvPr id="115" name="Shape 115"/>
            <p:cNvCxnSpPr/>
            <p:nvPr/>
          </p:nvCxnSpPr>
          <p:spPr>
            <a:xfrm>
              <a:off x="6018725" y="2769575"/>
              <a:ext cx="335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16" name="Shape 116"/>
            <p:cNvCxnSpPr/>
            <p:nvPr/>
          </p:nvCxnSpPr>
          <p:spPr>
            <a:xfrm>
              <a:off x="6018725" y="3478550"/>
              <a:ext cx="335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17" name="Shape 117"/>
            <p:cNvCxnSpPr/>
            <p:nvPr/>
          </p:nvCxnSpPr>
          <p:spPr>
            <a:xfrm>
              <a:off x="6799650" y="2769575"/>
              <a:ext cx="335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18" name="Shape 118"/>
            <p:cNvCxnSpPr/>
            <p:nvPr/>
          </p:nvCxnSpPr>
          <p:spPr>
            <a:xfrm>
              <a:off x="6799650" y="3478550"/>
              <a:ext cx="335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/>
              <a:t>Compare segments for congruence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>
                <a:latin typeface="Syncopate"/>
                <a:ea typeface="Syncopate"/>
                <a:cs typeface="Syncopate"/>
                <a:sym typeface="Syncopate"/>
              </a:rPr>
              <a:t>plot A(-2,4);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>
                <a:latin typeface="Syncopate"/>
                <a:ea typeface="Syncopate"/>
                <a:cs typeface="Syncopate"/>
                <a:sym typeface="Syncopate"/>
              </a:rPr>
              <a:t>B (3,4);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>
                <a:latin typeface="Syncopate"/>
                <a:ea typeface="Syncopate"/>
                <a:cs typeface="Syncopate"/>
                <a:sym typeface="Syncopate"/>
              </a:rPr>
              <a:t>C (0,2);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800">
                <a:latin typeface="Syncopate"/>
                <a:ea typeface="Syncopate"/>
                <a:cs typeface="Syncopate"/>
                <a:sym typeface="Syncopate"/>
              </a:rPr>
              <a:t>D (0, -2).</a:t>
            </a:r>
          </a:p>
          <a:p>
            <a:pPr lvl="0" rtl="0">
              <a:spcBef>
                <a:spcPts val="0"/>
              </a:spcBef>
              <a:buNone/>
            </a:pPr>
            <a:endParaRPr sz="2800">
              <a:latin typeface="Syncopate"/>
              <a:ea typeface="Syncopate"/>
              <a:cs typeface="Syncopate"/>
              <a:sym typeface="Syncopate"/>
            </a:endParaRPr>
          </a:p>
          <a:p>
            <a:pPr lvl="0" algn="ctr" rtl="0">
              <a:spcBef>
                <a:spcPts val="0"/>
              </a:spcBef>
              <a:buNone/>
            </a:pPr>
            <a:endParaRPr sz="2600">
              <a:latin typeface="Syncopate"/>
              <a:ea typeface="Syncopate"/>
              <a:cs typeface="Syncopate"/>
              <a:sym typeface="Syncopate"/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2600">
                <a:latin typeface="Syncopate"/>
                <a:ea typeface="Syncopate"/>
                <a:cs typeface="Syncopate"/>
                <a:sym typeface="Syncopate"/>
              </a:rPr>
              <a:t>Determine whether AB &amp; CD are ≅</a:t>
            </a:r>
          </a:p>
        </p:txBody>
      </p:sp>
      <p:pic>
        <p:nvPicPr>
          <p:cNvPr id="125" name="Shape 125" descr="5x5plan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05250" y="1063375"/>
            <a:ext cx="2875574" cy="285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4795825" y="1200150"/>
            <a:ext cx="287699" cy="33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>
                <a:latin typeface="Ubuntu"/>
                <a:ea typeface="Ubuntu"/>
                <a:cs typeface="Ubuntu"/>
                <a:sym typeface="Ubuntu"/>
              </a:rPr>
              <a:t>A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6135175" y="1200150"/>
            <a:ext cx="287699" cy="33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latin typeface="Ubuntu"/>
                <a:ea typeface="Ubuntu"/>
                <a:cs typeface="Ubuntu"/>
                <a:sym typeface="Ubuntu"/>
              </a:rPr>
              <a:t>B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5291300" y="2835200"/>
            <a:ext cx="287699" cy="33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latin typeface="Ubuntu"/>
                <a:ea typeface="Ubuntu"/>
                <a:cs typeface="Ubuntu"/>
                <a:sym typeface="Ubuntu"/>
              </a:rPr>
              <a:t>D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5291300" y="1750475"/>
            <a:ext cx="287699" cy="33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latin typeface="Ubuntu"/>
                <a:ea typeface="Ubuntu"/>
                <a:cs typeface="Ubuntu"/>
                <a:sym typeface="Ubuntu"/>
              </a:rPr>
              <a:t>C</a:t>
            </a:r>
          </a:p>
        </p:txBody>
      </p:sp>
      <p:cxnSp>
        <p:nvCxnSpPr>
          <p:cNvPr id="130" name="Shape 130"/>
          <p:cNvCxnSpPr/>
          <p:nvPr/>
        </p:nvCxnSpPr>
        <p:spPr>
          <a:xfrm>
            <a:off x="4990362" y="1368000"/>
            <a:ext cx="1366199" cy="0"/>
          </a:xfrm>
          <a:prstGeom prst="straightConnector1">
            <a:avLst/>
          </a:prstGeom>
          <a:noFill/>
          <a:ln w="38100" cap="flat" cmpd="sng">
            <a:solidFill>
              <a:srgbClr val="B45F06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1" name="Shape 131"/>
          <p:cNvCxnSpPr/>
          <p:nvPr/>
        </p:nvCxnSpPr>
        <p:spPr>
          <a:xfrm>
            <a:off x="5543037" y="1945075"/>
            <a:ext cx="0" cy="1086599"/>
          </a:xfrm>
          <a:prstGeom prst="straightConnector1">
            <a:avLst/>
          </a:prstGeom>
          <a:noFill/>
          <a:ln w="38100" cap="flat" cmpd="sng">
            <a:solidFill>
              <a:srgbClr val="B45F06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132" name="Shape 132"/>
          <p:cNvGrpSpPr/>
          <p:nvPr/>
        </p:nvGrpSpPr>
        <p:grpSpPr>
          <a:xfrm>
            <a:off x="6980825" y="1522675"/>
            <a:ext cx="1831499" cy="983099"/>
            <a:chOff x="6980825" y="1522675"/>
            <a:chExt cx="1831499" cy="983099"/>
          </a:xfrm>
        </p:grpSpPr>
        <p:sp>
          <p:nvSpPr>
            <p:cNvPr id="133" name="Shape 133"/>
            <p:cNvSpPr txBox="1"/>
            <p:nvPr/>
          </p:nvSpPr>
          <p:spPr>
            <a:xfrm>
              <a:off x="6980825" y="1522675"/>
              <a:ext cx="1831499" cy="9830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AB = 5 units</a:t>
              </a:r>
            </a:p>
            <a:p>
              <a:pPr lvl="0" rtl="0">
                <a:spcBef>
                  <a:spcPts val="0"/>
                </a:spcBef>
                <a:buNone/>
              </a:pPr>
              <a:endParaRPr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>
                <a:spcBef>
                  <a:spcPts val="0"/>
                </a:spcBef>
                <a:buNone/>
              </a:pPr>
              <a:r>
                <a:rPr lang="en" sz="18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CD = 4 units</a:t>
              </a:r>
            </a:p>
          </p:txBody>
        </p:sp>
        <p:cxnSp>
          <p:nvCxnSpPr>
            <p:cNvPr id="134" name="Shape 134"/>
            <p:cNvCxnSpPr/>
            <p:nvPr/>
          </p:nvCxnSpPr>
          <p:spPr>
            <a:xfrm>
              <a:off x="7109800" y="1630575"/>
              <a:ext cx="263699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35" name="Shape 135"/>
            <p:cNvCxnSpPr/>
            <p:nvPr/>
          </p:nvCxnSpPr>
          <p:spPr>
            <a:xfrm>
              <a:off x="7109800" y="2178625"/>
              <a:ext cx="263699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cxnSp>
        <p:nvCxnSpPr>
          <p:cNvPr id="136" name="Shape 136"/>
          <p:cNvCxnSpPr/>
          <p:nvPr/>
        </p:nvCxnSpPr>
        <p:spPr>
          <a:xfrm rot="10800000" flipH="1">
            <a:off x="5543050" y="4388149"/>
            <a:ext cx="426599" cy="510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  <p:grpSp>
        <p:nvGrpSpPr>
          <p:cNvPr id="137" name="Shape 137"/>
          <p:cNvGrpSpPr/>
          <p:nvPr/>
        </p:nvGrpSpPr>
        <p:grpSpPr>
          <a:xfrm>
            <a:off x="4564500" y="4638100"/>
            <a:ext cx="1639799" cy="857400"/>
            <a:chOff x="4564500" y="4638100"/>
            <a:chExt cx="1639799" cy="857400"/>
          </a:xfrm>
        </p:grpSpPr>
        <p:sp>
          <p:nvSpPr>
            <p:cNvPr id="138" name="Shape 138"/>
            <p:cNvSpPr txBox="1"/>
            <p:nvPr/>
          </p:nvSpPr>
          <p:spPr>
            <a:xfrm>
              <a:off x="4564500" y="4638100"/>
              <a:ext cx="1639799" cy="8574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400">
                  <a:latin typeface="Ubuntu"/>
                  <a:ea typeface="Ubuntu"/>
                  <a:cs typeface="Ubuntu"/>
                  <a:sym typeface="Ubuntu"/>
                </a:rPr>
                <a:t>AB ≆ CD</a:t>
              </a:r>
            </a:p>
          </p:txBody>
        </p:sp>
        <p:cxnSp>
          <p:nvCxnSpPr>
            <p:cNvPr id="139" name="Shape 139"/>
            <p:cNvCxnSpPr/>
            <p:nvPr/>
          </p:nvCxnSpPr>
          <p:spPr>
            <a:xfrm>
              <a:off x="5460175" y="4745975"/>
              <a:ext cx="263699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140" name="Shape 140"/>
            <p:cNvCxnSpPr/>
            <p:nvPr/>
          </p:nvCxnSpPr>
          <p:spPr>
            <a:xfrm>
              <a:off x="4726675" y="4745975"/>
              <a:ext cx="263699" cy="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  <p:cxnSp>
        <p:nvCxnSpPr>
          <p:cNvPr id="141" name="Shape 141"/>
          <p:cNvCxnSpPr/>
          <p:nvPr/>
        </p:nvCxnSpPr>
        <p:spPr>
          <a:xfrm rot="10800000" flipH="1">
            <a:off x="6662125" y="4388149"/>
            <a:ext cx="426599" cy="5100"/>
          </a:xfrm>
          <a:prstGeom prst="straightConnector1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On-screen Show (16:9)</PresentationFormat>
  <Paragraphs>78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Ubuntu</vt:lpstr>
      <vt:lpstr>Arial</vt:lpstr>
      <vt:lpstr>Corsiva</vt:lpstr>
      <vt:lpstr>Syncopate</vt:lpstr>
      <vt:lpstr>simple-light</vt:lpstr>
      <vt:lpstr>1.2 Segments and Congruence</vt:lpstr>
      <vt:lpstr>G.CO.1</vt:lpstr>
      <vt:lpstr>Ruler postulate </vt:lpstr>
      <vt:lpstr>Segment Addition postulate</vt:lpstr>
      <vt:lpstr>Apply Segment addition postulate</vt:lpstr>
      <vt:lpstr>Apply Segment addition postulate</vt:lpstr>
      <vt:lpstr>congruent (≅) segments</vt:lpstr>
      <vt:lpstr>Compare segments for congruence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Segments and Congruence</dc:title>
  <dc:creator>Concepcion Vazquez</dc:creator>
  <cp:lastModifiedBy>Concepcion Vazquez</cp:lastModifiedBy>
  <cp:revision>1</cp:revision>
  <dcterms:modified xsi:type="dcterms:W3CDTF">2016-08-22T21:25:16Z</dcterms:modified>
</cp:coreProperties>
</file>