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Corsiva" panose="020B0604020202020204" charset="0"/>
      <p:regular r:id="rId12"/>
      <p:bold r:id="rId13"/>
      <p:italic r:id="rId14"/>
      <p:boldItalic r:id="rId15"/>
    </p:embeddedFont>
    <p:embeddedFont>
      <p:font typeface="Ubuntu" panose="020B0604020202020204" charset="0"/>
      <p:regular r:id="rId16"/>
      <p:bold r:id="rId17"/>
      <p:italic r:id="rId18"/>
      <p:boldItalic r:id="rId19"/>
    </p:embeddedFont>
    <p:embeddedFont>
      <p:font typeface="Syncopate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6521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845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485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5272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AB is congruent to BD. Therefore AB = BD.</a:t>
            </a:r>
          </a:p>
        </p:txBody>
      </p:sp>
    </p:spTree>
    <p:extLst>
      <p:ext uri="{BB962C8B-B14F-4D97-AF65-F5344CB8AC3E}">
        <p14:creationId xmlns:p14="http://schemas.microsoft.com/office/powerpoint/2010/main" val="3304310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Think of midpoint as the average for the x-coordinate &amp; the y-coordinates in an ordered pair.</a:t>
            </a:r>
          </a:p>
        </p:txBody>
      </p:sp>
    </p:spTree>
    <p:extLst>
      <p:ext uri="{BB962C8B-B14F-4D97-AF65-F5344CB8AC3E}">
        <p14:creationId xmlns:p14="http://schemas.microsoft.com/office/powerpoint/2010/main" val="193533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2120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2015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Pythagorean Theorem &amp; the Distance Formula are related.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Let a = the distance between the x’s (x</a:t>
            </a:r>
            <a:r>
              <a:rPr lang="en" baseline="-25000"/>
              <a:t>2</a:t>
            </a:r>
            <a:r>
              <a:rPr lang="en"/>
              <a:t> - x</a:t>
            </a:r>
            <a:r>
              <a:rPr lang="en" baseline="-25000"/>
              <a:t>1</a:t>
            </a:r>
            <a:r>
              <a:rPr lang="en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Let b = the distance between the y’s (y</a:t>
            </a:r>
            <a:r>
              <a:rPr lang="en" baseline="-25000"/>
              <a:t>2</a:t>
            </a:r>
            <a:r>
              <a:rPr lang="en"/>
              <a:t> - y</a:t>
            </a:r>
            <a:r>
              <a:rPr lang="en" baseline="-25000"/>
              <a:t>1</a:t>
            </a:r>
            <a:r>
              <a:rPr lang="en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Let c be the distance of the hypotenuse.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Since a</a:t>
            </a:r>
            <a:r>
              <a:rPr lang="en" baseline="30000"/>
              <a:t>2 </a:t>
            </a:r>
            <a:r>
              <a:rPr lang="en"/>
              <a:t>+ b</a:t>
            </a:r>
            <a:r>
              <a:rPr lang="en" baseline="30000"/>
              <a:t>2 </a:t>
            </a:r>
            <a:r>
              <a:rPr lang="en"/>
              <a:t>= c</a:t>
            </a:r>
            <a:r>
              <a:rPr lang="en" baseline="30000"/>
              <a:t>2</a:t>
            </a:r>
            <a:r>
              <a:rPr lang="en"/>
              <a:t>, </a:t>
            </a:r>
            <a:r>
              <a:rPr lang="en" sz="1400" b="1"/>
              <a:t>√</a:t>
            </a:r>
            <a:r>
              <a:rPr lang="en"/>
              <a:t>(a</a:t>
            </a:r>
            <a:r>
              <a:rPr lang="en" baseline="30000"/>
              <a:t>2</a:t>
            </a:r>
            <a:r>
              <a:rPr lang="en"/>
              <a:t> + b</a:t>
            </a:r>
            <a:r>
              <a:rPr lang="en" baseline="30000"/>
              <a:t>2</a:t>
            </a:r>
            <a:r>
              <a:rPr lang="en"/>
              <a:t>) = c.</a:t>
            </a:r>
          </a:p>
        </p:txBody>
      </p:sp>
    </p:spTree>
    <p:extLst>
      <p:ext uri="{BB962C8B-B14F-4D97-AF65-F5344CB8AC3E}">
        <p14:creationId xmlns:p14="http://schemas.microsoft.com/office/powerpoint/2010/main" val="1840503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height (a) = 3 units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width (b) = 4 units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  <a:r>
              <a:rPr lang="en" baseline="30000"/>
              <a:t>2</a:t>
            </a:r>
            <a:r>
              <a:rPr lang="en"/>
              <a:t> + 4</a:t>
            </a:r>
            <a:r>
              <a:rPr lang="en" baseline="30000"/>
              <a:t>2</a:t>
            </a:r>
            <a:r>
              <a:rPr lang="en"/>
              <a:t> = c</a:t>
            </a:r>
            <a:r>
              <a:rPr lang="en" baseline="30000"/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9 + 16 = c</a:t>
            </a:r>
            <a:r>
              <a:rPr lang="en" baseline="30000"/>
              <a:t>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25 = c</a:t>
            </a:r>
            <a:r>
              <a:rPr lang="en" baseline="30000"/>
              <a:t>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5 = c</a:t>
            </a:r>
          </a:p>
        </p:txBody>
      </p:sp>
    </p:spTree>
    <p:extLst>
      <p:ext uri="{BB962C8B-B14F-4D97-AF65-F5344CB8AC3E}">
        <p14:creationId xmlns:p14="http://schemas.microsoft.com/office/powerpoint/2010/main" val="26602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B7B7B7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1.3 Use Midpoint and Distance Formulas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G.GPE.7	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you find the distance and the midpoint between two points on a coordinate plane?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/>
              <a:t>find lengths of segments on a coordinate plane.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midpoint</a:t>
            </a:r>
            <a:r>
              <a:rPr lang="en"/>
              <a:t>: point that divides a segment into two ≅segments</a:t>
            </a:r>
          </a:p>
          <a:p>
            <a:pPr marL="914400" lvl="0" indent="45720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segment bisector</a:t>
            </a:r>
            <a:r>
              <a:rPr lang="en">
                <a:solidFill>
                  <a:srgbClr val="E69138"/>
                </a:solidFill>
              </a:rPr>
              <a:t>: a point, ray, line, line segment, or plane 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>
                <a:solidFill>
                  <a:srgbClr val="E69138"/>
                </a:solidFill>
              </a:rPr>
              <a:t>that intersects the 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>
                <a:solidFill>
                  <a:srgbClr val="E69138"/>
                </a:solidFill>
              </a:rPr>
              <a:t>segment at its 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>
                <a:solidFill>
                  <a:srgbClr val="E69138"/>
                </a:solidFill>
              </a:rPr>
              <a:t>midpoint</a:t>
            </a:r>
          </a:p>
        </p:txBody>
      </p:sp>
      <p:pic>
        <p:nvPicPr>
          <p:cNvPr id="44" name="Shape 44" descr="midpoint_zps367daaa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8850" y="1797946"/>
            <a:ext cx="2473099" cy="115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 descr="line.png"/>
          <p:cNvPicPr preferRelativeResize="0"/>
          <p:nvPr/>
        </p:nvPicPr>
        <p:blipFill rotWithShape="1">
          <a:blip r:embed="rId4">
            <a:alphaModFix/>
          </a:blip>
          <a:srcRect l="3785" t="6020" r="7135" b="7234"/>
          <a:stretch/>
        </p:blipFill>
        <p:spPr>
          <a:xfrm>
            <a:off x="4478850" y="3457200"/>
            <a:ext cx="4110328" cy="168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534825" y="11380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	What is the length of BD?</a:t>
            </a:r>
          </a:p>
        </p:txBody>
      </p:sp>
      <p:pic>
        <p:nvPicPr>
          <p:cNvPr id="52" name="Shape 52" descr="64365456-826c-4350-9545-af08d5ec8c0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3" y="1200150"/>
            <a:ext cx="5034200" cy="296417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x="5647050" y="515550"/>
            <a:ext cx="1726500" cy="4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7x + 10 = 9x - 2</a:t>
            </a:r>
          </a:p>
          <a:p>
            <a:pPr lvl="0">
              <a:spcBef>
                <a:spcPts val="0"/>
              </a:spcBef>
              <a:buNone/>
            </a:pPr>
            <a:endParaRPr sz="1800" u="sng">
              <a:solidFill>
                <a:srgbClr val="B45F06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5563125" y="791275"/>
            <a:ext cx="2014200" cy="53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u="sng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-7x  +2     -7x  +2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5" name="Shape 55"/>
          <p:cNvGrpSpPr/>
          <p:nvPr/>
        </p:nvGrpSpPr>
        <p:grpSpPr>
          <a:xfrm>
            <a:off x="5611250" y="455600"/>
            <a:ext cx="1762299" cy="899099"/>
            <a:chOff x="5611250" y="455600"/>
            <a:chExt cx="1762299" cy="899099"/>
          </a:xfrm>
        </p:grpSpPr>
        <p:cxnSp>
          <p:nvCxnSpPr>
            <p:cNvPr id="56" name="Shape 56"/>
            <p:cNvCxnSpPr/>
            <p:nvPr/>
          </p:nvCxnSpPr>
          <p:spPr>
            <a:xfrm flipH="1">
              <a:off x="5611250" y="455600"/>
              <a:ext cx="503399" cy="899099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7" name="Shape 57"/>
            <p:cNvCxnSpPr/>
            <p:nvPr/>
          </p:nvCxnSpPr>
          <p:spPr>
            <a:xfrm flipH="1">
              <a:off x="6870150" y="455600"/>
              <a:ext cx="503399" cy="899099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58" name="Shape 58"/>
          <p:cNvSpPr txBox="1"/>
          <p:nvPr/>
        </p:nvSpPr>
        <p:spPr>
          <a:xfrm>
            <a:off x="6039150" y="1200150"/>
            <a:ext cx="1334399" cy="53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12  =  2x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6225450" y="1552450"/>
            <a:ext cx="1629600" cy="65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x = 6</a:t>
            </a:r>
          </a:p>
        </p:txBody>
      </p:sp>
      <p:grpSp>
        <p:nvGrpSpPr>
          <p:cNvPr id="60" name="Shape 60"/>
          <p:cNvGrpSpPr/>
          <p:nvPr/>
        </p:nvGrpSpPr>
        <p:grpSpPr>
          <a:xfrm>
            <a:off x="6225450" y="2402100"/>
            <a:ext cx="1909500" cy="467700"/>
            <a:chOff x="6225450" y="2402100"/>
            <a:chExt cx="1909500" cy="467700"/>
          </a:xfrm>
        </p:grpSpPr>
        <p:sp>
          <p:nvSpPr>
            <p:cNvPr id="61" name="Shape 61"/>
            <p:cNvSpPr txBox="1"/>
            <p:nvPr/>
          </p:nvSpPr>
          <p:spPr>
            <a:xfrm>
              <a:off x="6225450" y="2402100"/>
              <a:ext cx="1909500" cy="467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BD = 9x - 2</a:t>
              </a:r>
            </a:p>
          </p:txBody>
        </p:sp>
        <p:cxnSp>
          <p:nvCxnSpPr>
            <p:cNvPr id="62" name="Shape 62"/>
            <p:cNvCxnSpPr/>
            <p:nvPr/>
          </p:nvCxnSpPr>
          <p:spPr>
            <a:xfrm>
              <a:off x="6275050" y="2496250"/>
              <a:ext cx="434699" cy="3299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63" name="Shape 63"/>
          <p:cNvGrpSpPr/>
          <p:nvPr/>
        </p:nvGrpSpPr>
        <p:grpSpPr>
          <a:xfrm>
            <a:off x="6225450" y="2773550"/>
            <a:ext cx="1909500" cy="651899"/>
            <a:chOff x="6225450" y="2773550"/>
            <a:chExt cx="1909500" cy="651899"/>
          </a:xfrm>
        </p:grpSpPr>
        <p:sp>
          <p:nvSpPr>
            <p:cNvPr id="64" name="Shape 64"/>
            <p:cNvSpPr txBox="1"/>
            <p:nvPr/>
          </p:nvSpPr>
          <p:spPr>
            <a:xfrm>
              <a:off x="6225450" y="2773550"/>
              <a:ext cx="1909500" cy="6518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BD = 9(6) - 2</a:t>
              </a:r>
            </a:p>
          </p:txBody>
        </p:sp>
        <p:cxnSp>
          <p:nvCxnSpPr>
            <p:cNvPr id="65" name="Shape 65"/>
            <p:cNvCxnSpPr/>
            <p:nvPr/>
          </p:nvCxnSpPr>
          <p:spPr>
            <a:xfrm>
              <a:off x="6225450" y="2869800"/>
              <a:ext cx="434699" cy="3299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66" name="Shape 66"/>
          <p:cNvGrpSpPr/>
          <p:nvPr/>
        </p:nvGrpSpPr>
        <p:grpSpPr>
          <a:xfrm>
            <a:off x="6225375" y="3151500"/>
            <a:ext cx="2173500" cy="651899"/>
            <a:chOff x="6225375" y="3151500"/>
            <a:chExt cx="2173500" cy="651899"/>
          </a:xfrm>
        </p:grpSpPr>
        <p:sp>
          <p:nvSpPr>
            <p:cNvPr id="67" name="Shape 67"/>
            <p:cNvSpPr txBox="1"/>
            <p:nvPr/>
          </p:nvSpPr>
          <p:spPr>
            <a:xfrm>
              <a:off x="6225375" y="3151500"/>
              <a:ext cx="2173500" cy="6518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BD = 52 units </a:t>
              </a:r>
            </a:p>
          </p:txBody>
        </p:sp>
        <p:cxnSp>
          <p:nvCxnSpPr>
            <p:cNvPr id="68" name="Shape 68"/>
            <p:cNvCxnSpPr/>
            <p:nvPr/>
          </p:nvCxnSpPr>
          <p:spPr>
            <a:xfrm>
              <a:off x="6292950" y="3270600"/>
              <a:ext cx="434699" cy="3299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Midpoint Formula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If A(x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,y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) &amp; B(x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,y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) are points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on a coordinate plane, then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the midpoint M is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x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+x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,  y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+y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2		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         2		   2			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75" name="Shape 75"/>
          <p:cNvCxnSpPr/>
          <p:nvPr/>
        </p:nvCxnSpPr>
        <p:spPr>
          <a:xfrm>
            <a:off x="1001850" y="3571125"/>
            <a:ext cx="8256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6" name="Shape 76"/>
          <p:cNvCxnSpPr/>
          <p:nvPr/>
        </p:nvCxnSpPr>
        <p:spPr>
          <a:xfrm>
            <a:off x="2219925" y="3571125"/>
            <a:ext cx="8256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7" name="Shape 77"/>
          <p:cNvSpPr/>
          <p:nvPr/>
        </p:nvSpPr>
        <p:spPr>
          <a:xfrm>
            <a:off x="925625" y="3014525"/>
            <a:ext cx="2213999" cy="1013100"/>
          </a:xfrm>
          <a:prstGeom prst="bracketPair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 descr="midpoint_zps367daaa1.png"/>
          <p:cNvPicPr preferRelativeResize="0"/>
          <p:nvPr/>
        </p:nvPicPr>
        <p:blipFill rotWithShape="1">
          <a:blip r:embed="rId3">
            <a:alphaModFix/>
          </a:blip>
          <a:srcRect t="8179" r="5482" b="4803"/>
          <a:stretch/>
        </p:blipFill>
        <p:spPr>
          <a:xfrm>
            <a:off x="3903600" y="2599675"/>
            <a:ext cx="4783199" cy="2047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Use the Midpoint formula to find the coordinates of M.</a:t>
            </a:r>
          </a:p>
        </p:txBody>
      </p:sp>
      <p:pic>
        <p:nvPicPr>
          <p:cNvPr id="84" name="Shape 84" descr="midpoint-line-ex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3224" y="1393124"/>
            <a:ext cx="4537300" cy="35848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35975" y="1115025"/>
            <a:ext cx="22172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x</a:t>
            </a:r>
            <a:r>
              <a:rPr lang="en" sz="2400" baseline="-25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+ x</a:t>
            </a:r>
            <a:r>
              <a:rPr lang="en" sz="2400" baseline="-25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  , y</a:t>
            </a:r>
            <a:r>
              <a:rPr lang="en" sz="2400" baseline="-25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 + y</a:t>
            </a:r>
            <a:r>
              <a:rPr lang="en" sz="2400" baseline="-25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    2             2</a:t>
            </a:r>
          </a:p>
        </p:txBody>
      </p:sp>
      <p:cxnSp>
        <p:nvCxnSpPr>
          <p:cNvPr id="86" name="Shape 86"/>
          <p:cNvCxnSpPr/>
          <p:nvPr/>
        </p:nvCxnSpPr>
        <p:spPr>
          <a:xfrm>
            <a:off x="95925" y="1654575"/>
            <a:ext cx="8871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7" name="Shape 87"/>
          <p:cNvCxnSpPr/>
          <p:nvPr/>
        </p:nvCxnSpPr>
        <p:spPr>
          <a:xfrm>
            <a:off x="1135550" y="1654575"/>
            <a:ext cx="887100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88" name="Shape 88"/>
          <p:cNvGrpSpPr/>
          <p:nvPr/>
        </p:nvGrpSpPr>
        <p:grpSpPr>
          <a:xfrm>
            <a:off x="47950" y="2074175"/>
            <a:ext cx="2146199" cy="707399"/>
            <a:chOff x="47950" y="2074175"/>
            <a:chExt cx="2146199" cy="707399"/>
          </a:xfrm>
        </p:grpSpPr>
        <p:sp>
          <p:nvSpPr>
            <p:cNvPr id="89" name="Shape 89"/>
            <p:cNvSpPr txBox="1"/>
            <p:nvPr/>
          </p:nvSpPr>
          <p:spPr>
            <a:xfrm>
              <a:off x="47950" y="2074175"/>
              <a:ext cx="2146199" cy="7073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38761D"/>
                  </a:solidFill>
                  <a:latin typeface="Ubuntu"/>
                  <a:ea typeface="Ubuntu"/>
                  <a:cs typeface="Ubuntu"/>
                  <a:sym typeface="Ubuntu"/>
                </a:rPr>
                <a:t>(-3)+(8)   ,  (5)+(-1)</a:t>
              </a:r>
            </a:p>
            <a:p>
              <a:pPr lv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38761D"/>
                  </a:solidFill>
                  <a:latin typeface="Ubuntu"/>
                  <a:ea typeface="Ubuntu"/>
                  <a:cs typeface="Ubuntu"/>
                  <a:sym typeface="Ubuntu"/>
                </a:rPr>
                <a:t>      2                  2</a:t>
              </a:r>
            </a:p>
          </p:txBody>
        </p:sp>
        <p:cxnSp>
          <p:nvCxnSpPr>
            <p:cNvPr id="90" name="Shape 90"/>
            <p:cNvCxnSpPr/>
            <p:nvPr/>
          </p:nvCxnSpPr>
          <p:spPr>
            <a:xfrm>
              <a:off x="95925" y="2426975"/>
              <a:ext cx="887100" cy="0"/>
            </a:xfrm>
            <a:prstGeom prst="straightConnector1">
              <a:avLst/>
            </a:prstGeom>
            <a:noFill/>
            <a:ln w="19050" cap="flat" cmpd="sng">
              <a:solidFill>
                <a:srgbClr val="38761D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91" name="Shape 91"/>
            <p:cNvCxnSpPr/>
            <p:nvPr/>
          </p:nvCxnSpPr>
          <p:spPr>
            <a:xfrm>
              <a:off x="1174575" y="2426975"/>
              <a:ext cx="887100" cy="0"/>
            </a:xfrm>
            <a:prstGeom prst="straightConnector1">
              <a:avLst/>
            </a:prstGeom>
            <a:noFill/>
            <a:ln w="19050" cap="flat" cmpd="sng">
              <a:solidFill>
                <a:srgbClr val="38761D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92" name="Shape 92"/>
          <p:cNvGrpSpPr/>
          <p:nvPr/>
        </p:nvGrpSpPr>
        <p:grpSpPr>
          <a:xfrm>
            <a:off x="62100" y="2763375"/>
            <a:ext cx="2146199" cy="707399"/>
            <a:chOff x="62100" y="2763375"/>
            <a:chExt cx="2146199" cy="707399"/>
          </a:xfrm>
        </p:grpSpPr>
        <p:sp>
          <p:nvSpPr>
            <p:cNvPr id="93" name="Shape 93"/>
            <p:cNvSpPr txBox="1"/>
            <p:nvPr/>
          </p:nvSpPr>
          <p:spPr>
            <a:xfrm>
              <a:off x="62100" y="2763375"/>
              <a:ext cx="2146199" cy="7073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38761D"/>
                  </a:solidFill>
                  <a:latin typeface="Ubuntu"/>
                  <a:ea typeface="Ubuntu"/>
                  <a:cs typeface="Ubuntu"/>
                  <a:sym typeface="Ubuntu"/>
                </a:rPr>
                <a:t>    5          ,        4</a:t>
              </a:r>
            </a:p>
            <a:p>
              <a:pPr lv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38761D"/>
                  </a:solidFill>
                  <a:latin typeface="Ubuntu"/>
                  <a:ea typeface="Ubuntu"/>
                  <a:cs typeface="Ubuntu"/>
                  <a:sym typeface="Ubuntu"/>
                </a:rPr>
                <a:t>    2                   2   </a:t>
              </a:r>
            </a:p>
          </p:txBody>
        </p:sp>
        <p:cxnSp>
          <p:nvCxnSpPr>
            <p:cNvPr id="94" name="Shape 94"/>
            <p:cNvCxnSpPr/>
            <p:nvPr/>
          </p:nvCxnSpPr>
          <p:spPr>
            <a:xfrm>
              <a:off x="1423850" y="3117075"/>
              <a:ext cx="310500" cy="0"/>
            </a:xfrm>
            <a:prstGeom prst="straightConnector1">
              <a:avLst/>
            </a:prstGeom>
            <a:noFill/>
            <a:ln w="19050" cap="flat" cmpd="sng">
              <a:solidFill>
                <a:srgbClr val="38761D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95" name="Shape 95"/>
            <p:cNvCxnSpPr/>
            <p:nvPr/>
          </p:nvCxnSpPr>
          <p:spPr>
            <a:xfrm>
              <a:off x="307675" y="3117075"/>
              <a:ext cx="310500" cy="0"/>
            </a:xfrm>
            <a:prstGeom prst="straightConnector1">
              <a:avLst/>
            </a:prstGeom>
            <a:noFill/>
            <a:ln w="19050" cap="flat" cmpd="sng">
              <a:solidFill>
                <a:srgbClr val="38761D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96" name="Shape 96"/>
          <p:cNvGrpSpPr/>
          <p:nvPr/>
        </p:nvGrpSpPr>
        <p:grpSpPr>
          <a:xfrm>
            <a:off x="71525" y="3470775"/>
            <a:ext cx="1871387" cy="765149"/>
            <a:chOff x="71525" y="3470775"/>
            <a:chExt cx="1871387" cy="765149"/>
          </a:xfrm>
        </p:grpSpPr>
        <p:sp>
          <p:nvSpPr>
            <p:cNvPr id="97" name="Shape 97"/>
            <p:cNvSpPr txBox="1"/>
            <p:nvPr/>
          </p:nvSpPr>
          <p:spPr>
            <a:xfrm>
              <a:off x="1370512" y="3528525"/>
              <a:ext cx="572399" cy="59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38761D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</a:p>
          </p:txBody>
        </p:sp>
        <p:grpSp>
          <p:nvGrpSpPr>
            <p:cNvPr id="98" name="Shape 98"/>
            <p:cNvGrpSpPr/>
            <p:nvPr/>
          </p:nvGrpSpPr>
          <p:grpSpPr>
            <a:xfrm>
              <a:off x="71525" y="3470775"/>
              <a:ext cx="1668350" cy="765149"/>
              <a:chOff x="71525" y="3470775"/>
              <a:chExt cx="1668350" cy="765149"/>
            </a:xfrm>
          </p:grpSpPr>
          <p:grpSp>
            <p:nvGrpSpPr>
              <p:cNvPr id="99" name="Shape 99"/>
              <p:cNvGrpSpPr/>
              <p:nvPr/>
            </p:nvGrpSpPr>
            <p:grpSpPr>
              <a:xfrm>
                <a:off x="71525" y="3470775"/>
                <a:ext cx="1170300" cy="707399"/>
                <a:chOff x="62100" y="2763375"/>
                <a:chExt cx="1170300" cy="707399"/>
              </a:xfrm>
            </p:grpSpPr>
            <p:sp>
              <p:nvSpPr>
                <p:cNvPr id="100" name="Shape 100"/>
                <p:cNvSpPr txBox="1"/>
                <p:nvPr/>
              </p:nvSpPr>
              <p:spPr>
                <a:xfrm>
                  <a:off x="62100" y="2763375"/>
                  <a:ext cx="1170300" cy="7073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 sz="1800">
                      <a:solidFill>
                        <a:srgbClr val="38761D"/>
                      </a:solidFill>
                      <a:latin typeface="Ubuntu"/>
                      <a:ea typeface="Ubuntu"/>
                      <a:cs typeface="Ubuntu"/>
                      <a:sym typeface="Ubuntu"/>
                    </a:rPr>
                    <a:t>    5          ,        </a:t>
                  </a:r>
                </a:p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 sz="1800">
                      <a:solidFill>
                        <a:srgbClr val="38761D"/>
                      </a:solidFill>
                      <a:latin typeface="Ubuntu"/>
                      <a:ea typeface="Ubuntu"/>
                      <a:cs typeface="Ubuntu"/>
                      <a:sym typeface="Ubuntu"/>
                    </a:rPr>
                    <a:t>    2                    </a:t>
                  </a:r>
                </a:p>
              </p:txBody>
            </p:sp>
            <p:cxnSp>
              <p:nvCxnSpPr>
                <p:cNvPr id="101" name="Shape 101"/>
                <p:cNvCxnSpPr/>
                <p:nvPr/>
              </p:nvCxnSpPr>
              <p:spPr>
                <a:xfrm>
                  <a:off x="307675" y="3117075"/>
                  <a:ext cx="310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38761D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</p:grpSp>
          <p:sp>
            <p:nvSpPr>
              <p:cNvPr id="102" name="Shape 102"/>
              <p:cNvSpPr/>
              <p:nvPr/>
            </p:nvSpPr>
            <p:spPr>
              <a:xfrm>
                <a:off x="284875" y="3528525"/>
                <a:ext cx="1455000" cy="707399"/>
              </a:xfrm>
              <a:prstGeom prst="bracketPair">
                <a:avLst/>
              </a:prstGeom>
              <a:noFill/>
              <a:ln w="28575" cap="flat" cmpd="sng">
                <a:solidFill>
                  <a:srgbClr val="38761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Distance Formula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If A(x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,y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) and B(x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,y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are points on a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coordinate plane,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then the distance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between A &amp; B is</a:t>
            </a:r>
          </a:p>
          <a:p>
            <a:pPr lvl="0">
              <a:spcBef>
                <a:spcPts val="0"/>
              </a:spcBef>
              <a:buNone/>
            </a:pPr>
            <a:r>
              <a:rPr lang="en" sz="3600" b="1">
                <a:latin typeface="Ubuntu"/>
                <a:ea typeface="Ubuntu"/>
                <a:cs typeface="Ubuntu"/>
                <a:sym typeface="Ubuntu"/>
              </a:rPr>
              <a:t>√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(x</a:t>
            </a:r>
            <a:r>
              <a:rPr lang="en" sz="2400" baseline="-25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- x</a:t>
            </a:r>
            <a:r>
              <a:rPr lang="en" sz="2400" baseline="-25000"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)</a:t>
            </a:r>
            <a:r>
              <a:rPr lang="en" sz="2400" baseline="30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 + (y</a:t>
            </a:r>
            <a:r>
              <a:rPr lang="en" sz="2400" baseline="-25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- y</a:t>
            </a:r>
            <a:r>
              <a:rPr lang="en" sz="2400" baseline="-25000"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)</a:t>
            </a:r>
            <a:r>
              <a:rPr lang="en" sz="2400" baseline="30000">
                <a:latin typeface="Ubuntu"/>
                <a:ea typeface="Ubuntu"/>
                <a:cs typeface="Ubuntu"/>
                <a:sym typeface="Ubuntu"/>
              </a:rPr>
              <a:t>2</a:t>
            </a:r>
          </a:p>
        </p:txBody>
      </p:sp>
      <p:cxnSp>
        <p:nvCxnSpPr>
          <p:cNvPr id="109" name="Shape 109"/>
          <p:cNvCxnSpPr/>
          <p:nvPr/>
        </p:nvCxnSpPr>
        <p:spPr>
          <a:xfrm>
            <a:off x="914400" y="4058425"/>
            <a:ext cx="21668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110" name="Shape 110" descr="f-d%3A543246144f5dfcb9ded1e8a77ccebfa791b193eb5fd0d4af3a9aba30%2BIMAGE%2BIMAGE.1"/>
          <p:cNvPicPr preferRelativeResize="0"/>
          <p:nvPr/>
        </p:nvPicPr>
        <p:blipFill rotWithShape="1">
          <a:blip r:embed="rId3">
            <a:alphaModFix/>
          </a:blip>
          <a:srcRect l="4140" t="13235" r="15149" b="3624"/>
          <a:stretch/>
        </p:blipFill>
        <p:spPr>
          <a:xfrm>
            <a:off x="3720225" y="1954075"/>
            <a:ext cx="5117677" cy="3189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1" name="Shape 111"/>
          <p:cNvGrpSpPr/>
          <p:nvPr/>
        </p:nvGrpSpPr>
        <p:grpSpPr>
          <a:xfrm>
            <a:off x="3812675" y="2769575"/>
            <a:ext cx="2098200" cy="1858499"/>
            <a:chOff x="3812675" y="2769575"/>
            <a:chExt cx="2098200" cy="1858499"/>
          </a:xfrm>
        </p:grpSpPr>
        <p:sp>
          <p:nvSpPr>
            <p:cNvPr id="112" name="Shape 112"/>
            <p:cNvSpPr txBox="1"/>
            <p:nvPr/>
          </p:nvSpPr>
          <p:spPr>
            <a:xfrm>
              <a:off x="3812675" y="2769575"/>
              <a:ext cx="2098200" cy="1858499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2400" b="1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√</a:t>
              </a: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(-5 - 3)</a:t>
              </a:r>
              <a:r>
                <a:rPr lang="en" sz="1800" baseline="30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 + (6 - 2)</a:t>
              </a:r>
              <a:r>
                <a:rPr lang="en" sz="1800" baseline="30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=</a:t>
              </a:r>
              <a:r>
                <a:rPr lang="en" sz="2400" b="1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√</a:t>
              </a: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(-8)</a:t>
              </a:r>
              <a:r>
                <a:rPr lang="en" sz="1800" baseline="30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 + (4)</a:t>
              </a:r>
              <a:r>
                <a:rPr lang="en" sz="1800" baseline="30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=</a:t>
              </a:r>
              <a:r>
                <a:rPr lang="en" sz="2400" b="1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√</a:t>
              </a: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64 + 16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= </a:t>
              </a:r>
              <a:r>
                <a:rPr lang="en" sz="2400" b="1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√</a:t>
              </a: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 80</a:t>
              </a:r>
            </a:p>
            <a:p>
              <a:pPr lvl="0">
                <a:spcBef>
                  <a:spcPts val="0"/>
                </a:spcBef>
                <a:buClr>
                  <a:schemeClr val="dk1"/>
                </a:buClr>
                <a:buSzPct val="61111"/>
                <a:buFont typeface="Arial"/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= 4</a:t>
              </a:r>
              <a:r>
                <a:rPr lang="en" sz="2400" b="1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√</a:t>
              </a: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5</a:t>
              </a:r>
            </a:p>
          </p:txBody>
        </p:sp>
        <p:cxnSp>
          <p:nvCxnSpPr>
            <p:cNvPr id="113" name="Shape 113"/>
            <p:cNvCxnSpPr/>
            <p:nvPr/>
          </p:nvCxnSpPr>
          <p:spPr>
            <a:xfrm>
              <a:off x="4148375" y="2901450"/>
              <a:ext cx="16425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14" name="Shape 114"/>
            <p:cNvCxnSpPr/>
            <p:nvPr/>
          </p:nvCxnSpPr>
          <p:spPr>
            <a:xfrm>
              <a:off x="4268250" y="3261150"/>
              <a:ext cx="11031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15" name="Shape 115"/>
            <p:cNvCxnSpPr/>
            <p:nvPr/>
          </p:nvCxnSpPr>
          <p:spPr>
            <a:xfrm>
              <a:off x="4322050" y="3989050"/>
              <a:ext cx="353699" cy="3299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16" name="Shape 116"/>
            <p:cNvCxnSpPr/>
            <p:nvPr/>
          </p:nvCxnSpPr>
          <p:spPr>
            <a:xfrm>
              <a:off x="4268250" y="3644825"/>
              <a:ext cx="7674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Pythagorean Theorem</a:t>
            </a:r>
          </a:p>
        </p:txBody>
      </p:sp>
      <p:pic>
        <p:nvPicPr>
          <p:cNvPr id="122" name="Shape 122" descr="distance_formula_pythagoras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199" y="1200150"/>
            <a:ext cx="8229600" cy="2406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 descr="d3p3im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5625" y="1200150"/>
            <a:ext cx="5104350" cy="3809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Apply pythagorean theorem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On-screen Show (16:9)</PresentationFormat>
  <Paragraphs>75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Corsiva</vt:lpstr>
      <vt:lpstr>Arial</vt:lpstr>
      <vt:lpstr>Ubuntu</vt:lpstr>
      <vt:lpstr>Syncopate</vt:lpstr>
      <vt:lpstr>simple-light</vt:lpstr>
      <vt:lpstr>1.3 Use Midpoint and Distance Formulas</vt:lpstr>
      <vt:lpstr>G.GPE.7 </vt:lpstr>
      <vt:lpstr>Vocab</vt:lpstr>
      <vt:lpstr>Practice</vt:lpstr>
      <vt:lpstr>Midpoint Formula</vt:lpstr>
      <vt:lpstr>Use the Midpoint formula to find the coordinates of M.</vt:lpstr>
      <vt:lpstr>Distance Formula</vt:lpstr>
      <vt:lpstr>Pythagorean Theorem</vt:lpstr>
      <vt:lpstr>Apply pythagorean theorem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Use Midpoint and Distance Formulas</dc:title>
  <dc:creator>Concepcion Vazquez</dc:creator>
  <cp:lastModifiedBy>Concepcion Vazquez</cp:lastModifiedBy>
  <cp:revision>1</cp:revision>
  <dcterms:modified xsi:type="dcterms:W3CDTF">2016-08-28T20:42:41Z</dcterms:modified>
</cp:coreProperties>
</file>