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rsiva" panose="020B0604020202020204" charset="0"/>
      <p:regular r:id="rId13"/>
      <p:bold r:id="rId14"/>
      <p:italic r:id="rId15"/>
      <p:boldItalic r:id="rId16"/>
    </p:embeddedFont>
    <p:embeddedFont>
      <p:font typeface="Ubuntu" panose="020B0604020202020204" charset="0"/>
      <p:regular r:id="rId17"/>
      <p:bold r:id="rId18"/>
      <p:italic r:id="rId19"/>
      <p:boldItalic r:id="rId20"/>
    </p:embeddedFont>
    <p:embeddedFont>
      <p:font typeface="Syncopate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0335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3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29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90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68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04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81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54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50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23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4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Syncopate"/>
              <a:buNone/>
              <a:defRPr sz="3600" b="1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8761D"/>
              </a:buClr>
              <a:buSzPct val="100000"/>
              <a:buFont typeface="Corsiva"/>
              <a:defRPr sz="30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1pPr>
            <a:lvl2pPr lvl="1">
              <a:spcBef>
                <a:spcPts val="480"/>
              </a:spcBef>
              <a:buClr>
                <a:srgbClr val="38761D"/>
              </a:buClr>
              <a:buSzPct val="100000"/>
              <a:buFont typeface="Corsiva"/>
              <a:defRPr sz="24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2pPr>
            <a:lvl3pPr lvl="2">
              <a:spcBef>
                <a:spcPts val="480"/>
              </a:spcBef>
              <a:buClr>
                <a:srgbClr val="38761D"/>
              </a:buClr>
              <a:buSzPct val="100000"/>
              <a:buFont typeface="Corsiva"/>
              <a:defRPr sz="24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3pPr>
            <a:lvl4pPr lvl="3">
              <a:spcBef>
                <a:spcPts val="360"/>
              </a:spcBef>
              <a:buClr>
                <a:srgbClr val="38761D"/>
              </a:buClr>
              <a:buSzPct val="100000"/>
              <a:buFont typeface="Corsiva"/>
              <a:defRPr sz="18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4pPr>
            <a:lvl5pPr lvl="4">
              <a:spcBef>
                <a:spcPts val="360"/>
              </a:spcBef>
              <a:buClr>
                <a:srgbClr val="38761D"/>
              </a:buClr>
              <a:buSzPct val="100000"/>
              <a:buFont typeface="Corsiva"/>
              <a:defRPr sz="18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5pPr>
            <a:lvl6pPr lvl="5">
              <a:spcBef>
                <a:spcPts val="360"/>
              </a:spcBef>
              <a:buClr>
                <a:srgbClr val="38761D"/>
              </a:buClr>
              <a:buSzPct val="100000"/>
              <a:buFont typeface="Corsiva"/>
              <a:defRPr sz="18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6pPr>
            <a:lvl7pPr lvl="6">
              <a:spcBef>
                <a:spcPts val="360"/>
              </a:spcBef>
              <a:buClr>
                <a:srgbClr val="38761D"/>
              </a:buClr>
              <a:buSzPct val="100000"/>
              <a:buFont typeface="Corsiva"/>
              <a:defRPr sz="18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7pPr>
            <a:lvl8pPr lvl="7">
              <a:spcBef>
                <a:spcPts val="360"/>
              </a:spcBef>
              <a:buClr>
                <a:srgbClr val="38761D"/>
              </a:buClr>
              <a:buSzPct val="100000"/>
              <a:buFont typeface="Corsiva"/>
              <a:defRPr sz="18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8pPr>
            <a:lvl9pPr lvl="8">
              <a:spcBef>
                <a:spcPts val="360"/>
              </a:spcBef>
              <a:buClr>
                <a:srgbClr val="38761D"/>
              </a:buClr>
              <a:buSzPct val="100000"/>
              <a:buFont typeface="Corsiva"/>
              <a:defRPr sz="1800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defRPr>
            </a:lvl9pPr>
          </a:lstStyle>
          <a:p>
            <a:endParaRPr/>
          </a:p>
        </p:txBody>
      </p:sp>
      <p:pic>
        <p:nvPicPr>
          <p:cNvPr id="8" name="Shape 8" descr="Miami Logo.gif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75" y="4653040"/>
            <a:ext cx="659699" cy="4235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  <a:solidFill>
            <a:srgbClr val="CCCCCC"/>
          </a:solidFill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rPr>
              <a:t>1.4 Measure and Classify Angles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Mr</a:t>
            </a:r>
            <a:r>
              <a:rPr lang="en" dirty="0" smtClean="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s. Vazquez</a:t>
            </a:r>
            <a:endParaRPr lang="en" dirty="0"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Geometry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604" y="4345968"/>
            <a:ext cx="564732" cy="47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≅ ∡s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∡s are ≅ if they have the same measure.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m∡</a:t>
            </a:r>
            <a:r>
              <a:rPr lang="en">
                <a:solidFill>
                  <a:srgbClr val="E69138"/>
                </a:solidFill>
                <a:latin typeface="Ubuntu"/>
                <a:ea typeface="Ubuntu"/>
                <a:cs typeface="Ubuntu"/>
                <a:sym typeface="Ubuntu"/>
              </a:rPr>
              <a:t>HGI = </a:t>
            </a:r>
            <a:r>
              <a:rPr lang="en">
                <a:solidFill>
                  <a:srgbClr val="E69138"/>
                </a:solidFill>
              </a:rPr>
              <a:t>m∡</a:t>
            </a:r>
            <a:r>
              <a:rPr lang="en">
                <a:solidFill>
                  <a:srgbClr val="E69138"/>
                </a:solidFill>
                <a:latin typeface="Ubuntu"/>
                <a:ea typeface="Ubuntu"/>
                <a:cs typeface="Ubuntu"/>
                <a:sym typeface="Ubuntu"/>
              </a:rPr>
              <a:t>KJL, therefore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∡</a:t>
            </a:r>
            <a:r>
              <a:rPr lang="en">
                <a:solidFill>
                  <a:srgbClr val="E69138"/>
                </a:solidFill>
                <a:latin typeface="Ubuntu"/>
                <a:ea typeface="Ubuntu"/>
                <a:cs typeface="Ubuntu"/>
                <a:sym typeface="Ubuntu"/>
              </a:rPr>
              <a:t>HGI ≅ </a:t>
            </a:r>
            <a:r>
              <a:rPr lang="en">
                <a:solidFill>
                  <a:srgbClr val="E69138"/>
                </a:solidFill>
              </a:rPr>
              <a:t>∡</a:t>
            </a:r>
            <a:r>
              <a:rPr lang="en">
                <a:solidFill>
                  <a:srgbClr val="E69138"/>
                </a:solidFill>
                <a:latin typeface="Ubuntu"/>
                <a:ea typeface="Ubuntu"/>
                <a:cs typeface="Ubuntu"/>
                <a:sym typeface="Ubuntu"/>
              </a:rPr>
              <a:t>KJL</a:t>
            </a:r>
          </a:p>
        </p:txBody>
      </p:sp>
      <p:pic>
        <p:nvPicPr>
          <p:cNvPr id="110" name="Shape 110" descr="congruentang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2963012"/>
            <a:ext cx="49530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G.CO.1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Essential Question: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do you identify whether an angle is acute, right, obtuse, or straight?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orsiva"/>
              <a:ea typeface="Corsiva"/>
              <a:cs typeface="Corsiva"/>
              <a:sym typeface="Corsi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Objective: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  <a:latin typeface="Corsiva"/>
                <a:ea typeface="Corsiva"/>
                <a:cs typeface="Corsiva"/>
                <a:sym typeface="Corsiva"/>
              </a:rPr>
              <a:t>Students will be able to name, measure, </a:t>
            </a:r>
            <a:r>
              <a:rPr lang="en"/>
              <a:t>and classify angles.</a:t>
            </a:r>
          </a:p>
        </p:txBody>
      </p:sp>
      <p:pic>
        <p:nvPicPr>
          <p:cNvPr id="37" name="Shape 37" descr="Miami Log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5" y="4653040"/>
            <a:ext cx="659699" cy="4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parts of an angle</a:t>
            </a:r>
          </a:p>
        </p:txBody>
      </p:sp>
      <p:pic>
        <p:nvPicPr>
          <p:cNvPr id="43" name="Shape 43" descr="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487" y="1361937"/>
            <a:ext cx="3419024" cy="24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Protractor Postulate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m∡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AOB</a:t>
            </a:r>
            <a:r>
              <a:rPr lang="en"/>
              <a:t> is equal to the absolute value of the difference between the real numbers for OA and OB. </a:t>
            </a:r>
          </a:p>
        </p:txBody>
      </p:sp>
      <p:pic>
        <p:nvPicPr>
          <p:cNvPr id="50" name="Shape 50" descr="ryrZjqoMUw0bAt6U9csMEQ_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3994500" cy="2296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hape 51"/>
          <p:cNvCxnSpPr/>
          <p:nvPr/>
        </p:nvCxnSpPr>
        <p:spPr>
          <a:xfrm>
            <a:off x="6528125" y="2788800"/>
            <a:ext cx="475199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2"/>
          <p:cNvCxnSpPr/>
          <p:nvPr/>
        </p:nvCxnSpPr>
        <p:spPr>
          <a:xfrm>
            <a:off x="7641925" y="2788800"/>
            <a:ext cx="475199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" name="Shape 53"/>
          <p:cNvSpPr txBox="1"/>
          <p:nvPr/>
        </p:nvSpPr>
        <p:spPr>
          <a:xfrm>
            <a:off x="4795775" y="3261150"/>
            <a:ext cx="3585000" cy="15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m∡AOB = |55</a:t>
            </a:r>
            <a:r>
              <a:rPr lang="en" sz="24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lang="en" sz="24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- 180</a:t>
            </a:r>
            <a:r>
              <a:rPr lang="en" sz="24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lang="en" sz="24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|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m∡AOB = |-125</a:t>
            </a:r>
            <a:r>
              <a:rPr lang="en" sz="24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lang="en" sz="24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|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m∡AOB = 125</a:t>
            </a:r>
            <a:r>
              <a:rPr lang="en" sz="24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Classify Angles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Right angle (∟).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 ∟= 90</a:t>
            </a:r>
            <a:r>
              <a:rPr lang="en" baseline="30000"/>
              <a:t>o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Acute ∡.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 of an acute ∡ &lt; 90</a:t>
            </a:r>
            <a:r>
              <a:rPr lang="en" baseline="30000"/>
              <a:t>o</a:t>
            </a:r>
            <a:r>
              <a:rPr lang="en"/>
              <a:t>.</a:t>
            </a:r>
          </a:p>
        </p:txBody>
      </p:sp>
      <p:pic>
        <p:nvPicPr>
          <p:cNvPr id="61" name="Shape 61" descr="acute-ang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200150"/>
            <a:ext cx="2146924" cy="183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right-ang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7" y="1200137"/>
            <a:ext cx="27146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Classify Angles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Obtuse ∡.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 of an obtuse ∡&gt; 90</a:t>
            </a:r>
            <a:r>
              <a:rPr lang="en" baseline="30000"/>
              <a:t>o</a:t>
            </a:r>
            <a:r>
              <a:rPr lang="en"/>
              <a:t>.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Straight ∡.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 of a straight∡= 180</a:t>
            </a:r>
            <a:r>
              <a:rPr lang="en" baseline="30000"/>
              <a:t>o</a:t>
            </a:r>
            <a:r>
              <a:rPr lang="en"/>
              <a:t>.</a:t>
            </a:r>
          </a:p>
        </p:txBody>
      </p:sp>
      <p:pic>
        <p:nvPicPr>
          <p:cNvPr id="70" name="Shape 70" descr="obtuse-ang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2157149" cy="16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straight-angle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275" y="1200150"/>
            <a:ext cx="3551074" cy="13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/>
              <a:t>find the measure of an angle &amp; classify the angle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92298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m∡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APB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m∡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APC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m∡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BPC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 descr="img5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3994500" cy="25682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6085650" y="1262250"/>
            <a:ext cx="20337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= 60</a:t>
            </a:r>
            <a:r>
              <a:rPr lang="en" sz="30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6085650" y="2315075"/>
            <a:ext cx="20337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= 100</a:t>
            </a:r>
            <a:r>
              <a:rPr lang="en" sz="30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6085650" y="3367900"/>
            <a:ext cx="20337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= 40</a:t>
            </a:r>
            <a:r>
              <a:rPr lang="en" sz="30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/>
              <a:t>Angle Addition postulate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07150" y="1200150"/>
            <a:ext cx="4070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B is in the interior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∡</a:t>
            </a:r>
            <a:r>
              <a:rPr lang="en" sz="2800">
                <a:latin typeface="Ubuntu"/>
                <a:ea typeface="Ubuntu"/>
                <a:cs typeface="Ubuntu"/>
                <a:sym typeface="Ubuntu"/>
              </a:rPr>
              <a:t>AOC</a:t>
            </a:r>
            <a:r>
              <a:rPr lang="en"/>
              <a:t>, then the m∡</a:t>
            </a:r>
            <a:r>
              <a:rPr lang="en" sz="2800">
                <a:latin typeface="Ubuntu"/>
                <a:ea typeface="Ubuntu"/>
                <a:cs typeface="Ubuntu"/>
                <a:sym typeface="Ubuntu"/>
              </a:rPr>
              <a:t>AOC</a:t>
            </a:r>
            <a:r>
              <a:rPr lang="en"/>
              <a:t> is equal to the sum of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m∡</a:t>
            </a:r>
            <a:r>
              <a:rPr lang="en" sz="2800">
                <a:latin typeface="Ubuntu"/>
                <a:ea typeface="Ubuntu"/>
                <a:cs typeface="Ubuntu"/>
                <a:sym typeface="Ubuntu"/>
              </a:rPr>
              <a:t>AOB</a:t>
            </a:r>
            <a:r>
              <a:rPr lang="en"/>
              <a:t> and m∡</a:t>
            </a:r>
            <a:r>
              <a:rPr lang="en" sz="2800">
                <a:latin typeface="Ubuntu"/>
                <a:ea typeface="Ubuntu"/>
                <a:cs typeface="Ubuntu"/>
                <a:sym typeface="Ubuntu"/>
              </a:rPr>
              <a:t>BOC</a:t>
            </a:r>
            <a:r>
              <a:rPr lang="en"/>
              <a:t>.</a:t>
            </a:r>
          </a:p>
        </p:txBody>
      </p:sp>
      <p:pic>
        <p:nvPicPr>
          <p:cNvPr id="89" name="Shape 89" descr="fig-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750" y="1200150"/>
            <a:ext cx="3725700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08675" y="3679325"/>
            <a:ext cx="4369500" cy="5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m∡AOC = m∡AOB + m∡BOC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Apply the angle addition postulate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126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m∡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ABC = 110</a:t>
            </a:r>
            <a:r>
              <a:rPr lang="en" baseline="30000">
                <a:latin typeface="Ubuntu"/>
                <a:ea typeface="Ubuntu"/>
                <a:cs typeface="Ubuntu"/>
                <a:sym typeface="Ubuntu"/>
              </a:rPr>
              <a:t>o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Find the </a:t>
            </a:r>
            <a:r>
              <a:rPr lang="en"/>
              <a:t>m∡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DBC.</a:t>
            </a:r>
          </a:p>
        </p:txBody>
      </p:sp>
      <p:pic>
        <p:nvPicPr>
          <p:cNvPr id="97" name="Shape 97" descr="00221.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200150"/>
            <a:ext cx="3994499" cy="30244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50225" y="2344225"/>
            <a:ext cx="3994500" cy="10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m∡ABC = m∡ABD + m∡DBC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  110</a:t>
            </a:r>
            <a:r>
              <a:rPr lang="en" sz="22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   =   (3x + 1) + (4x - 3)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50225" y="3182550"/>
            <a:ext cx="3994500" cy="52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      110</a:t>
            </a:r>
            <a:r>
              <a:rPr lang="en" sz="22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=        7x - 2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50225" y="3505700"/>
            <a:ext cx="3994500" cy="52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      112</a:t>
            </a:r>
            <a:r>
              <a:rPr lang="en" sz="22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=        7x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57200" y="3906500"/>
            <a:ext cx="3994500" cy="52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      16</a:t>
            </a:r>
            <a:r>
              <a:rPr lang="en" sz="22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     </a:t>
            </a: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 =        x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692275" y="4224550"/>
            <a:ext cx="4281000" cy="91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m∡DBC = 4x-3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m∡DBC = 4(16) - 3 = </a:t>
            </a:r>
            <a:r>
              <a:rPr lang="en" sz="3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61</a:t>
            </a:r>
            <a:r>
              <a:rPr lang="en" sz="3000" baseline="30000">
                <a:solidFill>
                  <a:srgbClr val="B45F06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6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Corsiva</vt:lpstr>
      <vt:lpstr>Arial</vt:lpstr>
      <vt:lpstr>Ubuntu</vt:lpstr>
      <vt:lpstr>Syncopate</vt:lpstr>
      <vt:lpstr>simple-light</vt:lpstr>
      <vt:lpstr>1.4 Measure and Classify Angles</vt:lpstr>
      <vt:lpstr>G.CO.1</vt:lpstr>
      <vt:lpstr>parts of an angle</vt:lpstr>
      <vt:lpstr>Protractor Postulate</vt:lpstr>
      <vt:lpstr>Classify Angles</vt:lpstr>
      <vt:lpstr>Classify Angles</vt:lpstr>
      <vt:lpstr>find the measure of an angle &amp; classify the angle</vt:lpstr>
      <vt:lpstr>Angle Addition postulate</vt:lpstr>
      <vt:lpstr>Apply the angle addition postulate</vt:lpstr>
      <vt:lpstr>≅ ∡s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 Measure and Classify Angles</dc:title>
  <dc:creator>Concepcion Vazquez</dc:creator>
  <cp:lastModifiedBy>Concepcion Vazquez</cp:lastModifiedBy>
  <cp:revision>1</cp:revision>
  <dcterms:modified xsi:type="dcterms:W3CDTF">2016-08-28T20:17:48Z</dcterms:modified>
</cp:coreProperties>
</file>