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Corsiva" panose="020B0604020202020204" charset="0"/>
      <p:regular r:id="rId9"/>
      <p:bold r:id="rId10"/>
      <p:italic r:id="rId11"/>
      <p:boldItalic r:id="rId12"/>
    </p:embeddedFont>
    <p:embeddedFont>
      <p:font typeface="Ubuntu" panose="020B0604020202020204" charset="0"/>
      <p:regular r:id="rId13"/>
      <p:bold r:id="rId14"/>
      <p:italic r:id="rId15"/>
      <p:boldItalic r:id="rId16"/>
    </p:embeddedFont>
    <p:embeddedFont>
      <p:font typeface="Syncopate" panose="020B0604020202020204" charset="0"/>
      <p:regular r:id="rId17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3368048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0091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8882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complementary: </a:t>
            </a:r>
            <a:r>
              <a:rPr lang="en">
                <a:solidFill>
                  <a:schemeClr val="dk1"/>
                </a:solidFill>
              </a:rPr>
              <a:t>∡</a:t>
            </a:r>
            <a:r>
              <a:rPr lang="en"/>
              <a:t>s that have a sum of 90</a:t>
            </a:r>
            <a:r>
              <a:rPr lang="en" baseline="30000"/>
              <a:t>o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supplementary: </a:t>
            </a:r>
            <a:r>
              <a:rPr lang="en">
                <a:solidFill>
                  <a:schemeClr val="dk1"/>
                </a:solidFill>
              </a:rPr>
              <a:t>∡s that have a sum of 180</a:t>
            </a:r>
            <a:r>
              <a:rPr lang="en" baseline="30000">
                <a:solidFill>
                  <a:schemeClr val="dk1"/>
                </a:solidFill>
              </a:rPr>
              <a:t>o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adjacent: separate ∡s that share a side (or are next to each other)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∡FGK &amp; </a:t>
            </a:r>
            <a:r>
              <a:rPr lang="en">
                <a:solidFill>
                  <a:schemeClr val="dk1"/>
                </a:solidFill>
              </a:rPr>
              <a:t>∡GKL are complementary.      ∡GKL &amp; ∡KGH are supplementary       ∡FGK &amp; ∡KGH are adjacent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∡KGH &amp; LKG are not adjacent         ∡FGK &amp; FGH are not adjacent either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696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m∡2 = 63</a:t>
            </a:r>
            <a:r>
              <a:rPr lang="en" baseline="30000"/>
              <a:t>o</a:t>
            </a:r>
          </a:p>
          <a:p>
            <a:pPr lvl="0" rtl="0">
              <a:spcBef>
                <a:spcPts val="0"/>
              </a:spcBef>
              <a:buNone/>
            </a:pPr>
            <a:endParaRPr baseline="30000"/>
          </a:p>
          <a:p>
            <a:pPr lv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r>
              <a:rPr lang="en"/>
              <a:t>m∡4 = 132</a:t>
            </a:r>
            <a:r>
              <a:rPr lang="en" baseline="3000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09779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 = 5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m∡GHI = 49</a:t>
            </a:r>
            <a:r>
              <a:rPr lang="en" baseline="30000"/>
              <a:t>o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m∡JKL = 41</a:t>
            </a:r>
            <a:r>
              <a:rPr lang="en" baseline="30000">
                <a:solidFill>
                  <a:schemeClr val="dk1"/>
                </a:solidFill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261732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linear pair : two </a:t>
            </a:r>
            <a:r>
              <a:rPr lang="en">
                <a:solidFill>
                  <a:schemeClr val="dk1"/>
                </a:solidFill>
              </a:rPr>
              <a:t>∡s that form a straight line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vertical ∡s: two ∡s that share a vertex &amp; are opposite each other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a = 20</a:t>
            </a:r>
            <a:r>
              <a:rPr lang="en" baseline="30000">
                <a:solidFill>
                  <a:schemeClr val="dk1"/>
                </a:solidFill>
              </a:rPr>
              <a:t>o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m∡1 = 40</a:t>
            </a:r>
            <a:r>
              <a:rPr lang="en" baseline="30000">
                <a:solidFill>
                  <a:schemeClr val="dk1"/>
                </a:solidFill>
              </a:rPr>
              <a:t>o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m∡2 = 140</a:t>
            </a:r>
            <a:r>
              <a:rPr lang="en" baseline="30000">
                <a:solidFill>
                  <a:schemeClr val="dk1"/>
                </a:solidFill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178065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ct val="100000"/>
              <a:buFont typeface="Corsiva"/>
              <a:defRPr sz="30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1.5 Describe Angle Pair Relationships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</a:t>
            </a: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s. </a:t>
            </a:r>
            <a:r>
              <a:rPr lang="en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vAZQUEZ</a:t>
            </a:r>
            <a:endParaRPr lang="en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G.co.1, g.co.9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will I use angle relationships to find their measurements?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be able to use spe</a:t>
            </a:r>
            <a:r>
              <a:rPr lang="en"/>
              <a:t>cial angle relationships to find angle measurements.</a:t>
            </a: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 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500"/>
              <a:t>What angles are complementary? Supplementary? Adjacent?</a:t>
            </a:r>
          </a:p>
          <a:p>
            <a:pPr lvl="0" rtl="0">
              <a:spcBef>
                <a:spcPts val="0"/>
              </a:spcBef>
              <a:buNone/>
            </a:pPr>
            <a:endParaRPr sz="2500"/>
          </a:p>
          <a:p>
            <a:pPr lvl="0" rtl="0">
              <a:spcBef>
                <a:spcPts val="0"/>
              </a:spcBef>
              <a:buNone/>
            </a:pPr>
            <a:endParaRPr sz="2500"/>
          </a:p>
          <a:p>
            <a:pPr lvl="0">
              <a:spcBef>
                <a:spcPts val="0"/>
              </a:spcBef>
              <a:buNone/>
            </a:pPr>
            <a:r>
              <a:rPr lang="en" sz="2400">
                <a:latin typeface="Ubuntu"/>
                <a:ea typeface="Ubuntu"/>
                <a:cs typeface="Ubuntu"/>
                <a:sym typeface="Ubuntu"/>
              </a:rPr>
              <a:t>Are ∡KGH and ∡LKG adjacent? ∡FGK and ∡FGH?</a:t>
            </a:r>
          </a:p>
        </p:txBody>
      </p:sp>
      <p:cxnSp>
        <p:nvCxnSpPr>
          <p:cNvPr id="43" name="Shape 43"/>
          <p:cNvCxnSpPr/>
          <p:nvPr/>
        </p:nvCxnSpPr>
        <p:spPr>
          <a:xfrm rot="10800000">
            <a:off x="5034174" y="1921350"/>
            <a:ext cx="1677900" cy="17009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oval" w="lg" len="lg"/>
            <a:tailEnd type="triangle" w="lg" len="lg"/>
          </a:ln>
        </p:spPr>
      </p:cxnSp>
      <p:cxnSp>
        <p:nvCxnSpPr>
          <p:cNvPr id="44" name="Shape 44"/>
          <p:cNvCxnSpPr/>
          <p:nvPr/>
        </p:nvCxnSpPr>
        <p:spPr>
          <a:xfrm>
            <a:off x="6687775" y="2103600"/>
            <a:ext cx="1665899" cy="4257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45" name="Shape 45"/>
          <p:cNvCxnSpPr/>
          <p:nvPr/>
        </p:nvCxnSpPr>
        <p:spPr>
          <a:xfrm flipH="1">
            <a:off x="5569199" y="2103600"/>
            <a:ext cx="1106400" cy="7782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6" name="Shape 46"/>
          <p:cNvCxnSpPr/>
          <p:nvPr/>
        </p:nvCxnSpPr>
        <p:spPr>
          <a:xfrm>
            <a:off x="5569200" y="2881800"/>
            <a:ext cx="1495499" cy="26759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oval" w="lg" len="lg"/>
            <a:tailEnd type="triangle" w="lg" len="lg"/>
          </a:ln>
        </p:spPr>
      </p:cxnSp>
      <p:sp>
        <p:nvSpPr>
          <p:cNvPr id="47" name="Shape 47"/>
          <p:cNvSpPr txBox="1"/>
          <p:nvPr/>
        </p:nvSpPr>
        <p:spPr>
          <a:xfrm>
            <a:off x="5053872" y="1614900"/>
            <a:ext cx="3162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F</a:t>
            </a:r>
          </a:p>
        </p:txBody>
      </p:sp>
      <p:sp>
        <p:nvSpPr>
          <p:cNvPr id="48" name="Shape 48"/>
          <p:cNvSpPr txBox="1"/>
          <p:nvPr/>
        </p:nvSpPr>
        <p:spPr>
          <a:xfrm>
            <a:off x="6531434" y="1646400"/>
            <a:ext cx="3162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G</a:t>
            </a:r>
          </a:p>
        </p:txBody>
      </p:sp>
      <p:sp>
        <p:nvSpPr>
          <p:cNvPr id="49" name="Shape 49"/>
          <p:cNvSpPr txBox="1"/>
          <p:nvPr/>
        </p:nvSpPr>
        <p:spPr>
          <a:xfrm>
            <a:off x="5265697" y="2692187"/>
            <a:ext cx="3162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K</a:t>
            </a:r>
          </a:p>
        </p:txBody>
      </p:sp>
      <p:sp>
        <p:nvSpPr>
          <p:cNvPr id="50" name="Shape 50"/>
          <p:cNvSpPr txBox="1"/>
          <p:nvPr/>
        </p:nvSpPr>
        <p:spPr>
          <a:xfrm>
            <a:off x="7795109" y="2072087"/>
            <a:ext cx="3162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H</a:t>
            </a:r>
          </a:p>
        </p:txBody>
      </p:sp>
      <p:sp>
        <p:nvSpPr>
          <p:cNvPr id="51" name="Shape 51"/>
          <p:cNvSpPr txBox="1"/>
          <p:nvPr/>
        </p:nvSpPr>
        <p:spPr>
          <a:xfrm>
            <a:off x="6456684" y="3010212"/>
            <a:ext cx="3162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L</a:t>
            </a:r>
          </a:p>
        </p:txBody>
      </p:sp>
      <p:sp>
        <p:nvSpPr>
          <p:cNvPr id="52" name="Shape 52"/>
          <p:cNvSpPr txBox="1"/>
          <p:nvPr/>
        </p:nvSpPr>
        <p:spPr>
          <a:xfrm>
            <a:off x="5972212" y="2006300"/>
            <a:ext cx="5591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D89F39"/>
                </a:solidFill>
                <a:latin typeface="Ubuntu"/>
                <a:ea typeface="Ubuntu"/>
                <a:cs typeface="Ubuntu"/>
                <a:sym typeface="Ubuntu"/>
              </a:rPr>
              <a:t>41</a:t>
            </a:r>
            <a:r>
              <a:rPr lang="en" sz="1800" baseline="30000">
                <a:solidFill>
                  <a:srgbClr val="D89F39"/>
                </a:solidFill>
                <a:latin typeface="Ubuntu"/>
                <a:ea typeface="Ubuntu"/>
                <a:cs typeface="Ubuntu"/>
                <a:sym typeface="Ubuntu"/>
              </a:rPr>
              <a:t>o</a:t>
            </a:r>
          </a:p>
        </p:txBody>
      </p:sp>
      <p:sp>
        <p:nvSpPr>
          <p:cNvPr id="53" name="Shape 53"/>
          <p:cNvSpPr txBox="1"/>
          <p:nvPr/>
        </p:nvSpPr>
        <p:spPr>
          <a:xfrm>
            <a:off x="5794137" y="2529300"/>
            <a:ext cx="5591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D89F39"/>
                </a:solidFill>
                <a:latin typeface="Ubuntu"/>
                <a:ea typeface="Ubuntu"/>
                <a:cs typeface="Ubuntu"/>
                <a:sym typeface="Ubuntu"/>
              </a:rPr>
              <a:t>49</a:t>
            </a:r>
            <a:r>
              <a:rPr lang="en" sz="1800" baseline="30000">
                <a:solidFill>
                  <a:srgbClr val="D89F39"/>
                </a:solidFill>
                <a:latin typeface="Ubuntu"/>
                <a:ea typeface="Ubuntu"/>
                <a:cs typeface="Ubuntu"/>
                <a:sym typeface="Ubuntu"/>
              </a:rPr>
              <a:t>o</a:t>
            </a:r>
          </a:p>
        </p:txBody>
      </p:sp>
      <p:sp>
        <p:nvSpPr>
          <p:cNvPr id="54" name="Shape 54"/>
          <p:cNvSpPr txBox="1"/>
          <p:nvPr/>
        </p:nvSpPr>
        <p:spPr>
          <a:xfrm>
            <a:off x="6456674" y="2087850"/>
            <a:ext cx="7113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D89F39"/>
                </a:solidFill>
                <a:latin typeface="Ubuntu"/>
                <a:ea typeface="Ubuntu"/>
                <a:cs typeface="Ubuntu"/>
                <a:sym typeface="Ubuntu"/>
              </a:rPr>
              <a:t>131</a:t>
            </a:r>
            <a:r>
              <a:rPr lang="en" sz="1800" baseline="30000">
                <a:solidFill>
                  <a:srgbClr val="D89F39"/>
                </a:solidFill>
                <a:latin typeface="Ubuntu"/>
                <a:ea typeface="Ubuntu"/>
                <a:cs typeface="Ubuntu"/>
                <a:sym typeface="Ubuntu"/>
              </a:rPr>
              <a:t>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Find ∡ measurements 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If ∡1 is a complement to ∡2 and m∡1 = 27</a:t>
            </a:r>
            <a:r>
              <a:rPr lang="en" baseline="30000"/>
              <a:t>o</a:t>
            </a:r>
            <a:r>
              <a:rPr lang="en"/>
              <a:t>, find m∡2.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B45F06"/>
                </a:solidFill>
              </a:rPr>
              <a:t>If ∡3 is a supplement to ∡4 and m∡3 = 48</a:t>
            </a:r>
            <a:r>
              <a:rPr lang="en" baseline="30000">
                <a:solidFill>
                  <a:srgbClr val="B45F06"/>
                </a:solidFill>
              </a:rPr>
              <a:t>o</a:t>
            </a:r>
            <a:r>
              <a:rPr lang="en">
                <a:solidFill>
                  <a:srgbClr val="B45F06"/>
                </a:solidFill>
              </a:rPr>
              <a:t>, find m∡4.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816225" y="2915075"/>
            <a:ext cx="2979900" cy="56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m∡1 + m∡2 = 90</a:t>
            </a:r>
            <a:r>
              <a:rPr lang="en" sz="2400" baseline="300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o</a:t>
            </a:r>
          </a:p>
          <a:p>
            <a:pPr lvl="0">
              <a:spcBef>
                <a:spcPts val="0"/>
              </a:spcBef>
              <a:buNone/>
            </a:pPr>
            <a:endParaRPr sz="2400" baseline="30000">
              <a:solidFill>
                <a:srgbClr val="B45F06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63" name="Shape 63"/>
          <p:cNvSpPr txBox="1"/>
          <p:nvPr/>
        </p:nvSpPr>
        <p:spPr>
          <a:xfrm>
            <a:off x="4688425" y="3011775"/>
            <a:ext cx="3912300" cy="1386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m∡3 + m∡4 = 180</a:t>
            </a:r>
            <a:r>
              <a:rPr lang="en" sz="2400" baseline="300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0</a:t>
            </a:r>
          </a:p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  48</a:t>
            </a:r>
            <a:r>
              <a:rPr lang="en" sz="2400" baseline="300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o</a:t>
            </a:r>
            <a:r>
              <a:rPr lang="en" sz="24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  + m∡4 = 180</a:t>
            </a:r>
            <a:r>
              <a:rPr lang="en" sz="2400" baseline="300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o</a:t>
            </a:r>
            <a:r>
              <a:rPr lang="en" sz="24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 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816225" y="3373200"/>
            <a:ext cx="2679300" cy="803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27</a:t>
            </a:r>
            <a:r>
              <a:rPr lang="en" sz="2400" baseline="300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o</a:t>
            </a:r>
            <a:r>
              <a:rPr lang="en" sz="24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 + m∡2 = 90</a:t>
            </a:r>
            <a:r>
              <a:rPr lang="en" sz="2400" baseline="300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find ∡ measurements 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∡GHI is a complement to ∡JKL . Find m∡GHI and m∡JKL.</a:t>
            </a:r>
          </a:p>
        </p:txBody>
      </p:sp>
      <p:pic>
        <p:nvPicPr>
          <p:cNvPr id="71" name="Shape 71" descr="f-d%3A19f0fa04b5e1b3458adfcd1a8c9d627795351966e4fe3291a377a89e%2BIMAGE%2BIMAGE.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200149"/>
            <a:ext cx="3994500" cy="1912357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Shape 72"/>
          <p:cNvSpPr txBox="1"/>
          <p:nvPr/>
        </p:nvSpPr>
        <p:spPr>
          <a:xfrm>
            <a:off x="4950425" y="2785525"/>
            <a:ext cx="3478199" cy="1738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m∡GHI + m∡JKL = 90</a:t>
            </a:r>
            <a:r>
              <a:rPr lang="en" sz="2400" baseline="300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o</a:t>
            </a:r>
          </a:p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(8r + 9) + (7r + 6) = 90</a:t>
            </a:r>
            <a:r>
              <a:rPr lang="en" sz="2400" baseline="300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/>
              <a:t>Identify Linear Pairs &amp; vertical ∡s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2"/>
          </p:nvPr>
        </p:nvSpPr>
        <p:spPr>
          <a:xfrm>
            <a:off x="4692298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700"/>
              <a:t>∡__ is a linear pair with ∡__</a:t>
            </a:r>
          </a:p>
          <a:p>
            <a:pPr lvl="0" rtl="0">
              <a:spcBef>
                <a:spcPts val="0"/>
              </a:spcBef>
              <a:buNone/>
            </a:pPr>
            <a:endParaRPr sz="2700"/>
          </a:p>
          <a:p>
            <a:pPr lvl="0" rtl="0">
              <a:spcBef>
                <a:spcPts val="0"/>
              </a:spcBef>
              <a:buNone/>
            </a:pPr>
            <a:r>
              <a:rPr lang="en" sz="2700"/>
              <a:t>∡__ and ∡__ are vertical ∡s</a:t>
            </a:r>
          </a:p>
          <a:p>
            <a:pPr lvl="0" rtl="0">
              <a:spcBef>
                <a:spcPts val="0"/>
              </a:spcBef>
              <a:buNone/>
            </a:pPr>
            <a:endParaRPr sz="2700"/>
          </a:p>
          <a:p>
            <a:pPr lvl="0">
              <a:spcBef>
                <a:spcPts val="0"/>
              </a:spcBef>
              <a:buNone/>
            </a:pPr>
            <a:r>
              <a:rPr lang="en" sz="2700"/>
              <a:t>If </a:t>
            </a:r>
            <a:r>
              <a:rPr lang="en"/>
              <a:t>m∡1=2a and m∡2=7a, find m∡1 and m∡2.</a:t>
            </a:r>
          </a:p>
        </p:txBody>
      </p:sp>
      <p:cxnSp>
        <p:nvCxnSpPr>
          <p:cNvPr id="79" name="Shape 79"/>
          <p:cNvCxnSpPr/>
          <p:nvPr/>
        </p:nvCxnSpPr>
        <p:spPr>
          <a:xfrm rot="10800000" flipH="1">
            <a:off x="1021400" y="1605199"/>
            <a:ext cx="2881800" cy="2662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80" name="Shape 80"/>
          <p:cNvCxnSpPr/>
          <p:nvPr/>
        </p:nvCxnSpPr>
        <p:spPr>
          <a:xfrm rot="10800000" flipH="1">
            <a:off x="729575" y="2614325"/>
            <a:ext cx="3514199" cy="59579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sp>
        <p:nvSpPr>
          <p:cNvPr id="81" name="Shape 81"/>
          <p:cNvSpPr txBox="1"/>
          <p:nvPr/>
        </p:nvSpPr>
        <p:spPr>
          <a:xfrm>
            <a:off x="1872575" y="2881775"/>
            <a:ext cx="376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 b="1">
                <a:solidFill>
                  <a:srgbClr val="D89F39"/>
                </a:solidFill>
                <a:latin typeface="Corsiva"/>
                <a:ea typeface="Corsiva"/>
                <a:cs typeface="Corsiva"/>
                <a:sym typeface="Corsiva"/>
              </a:rPr>
              <a:t>1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2266050" y="2881775"/>
            <a:ext cx="376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 b="1">
                <a:solidFill>
                  <a:srgbClr val="D89F39"/>
                </a:solidFill>
                <a:latin typeface="Corsiva"/>
                <a:ea typeface="Corsiva"/>
                <a:cs typeface="Corsiva"/>
                <a:sym typeface="Corsiva"/>
              </a:rPr>
              <a:t>5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2565775" y="2834400"/>
            <a:ext cx="376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 b="1">
                <a:solidFill>
                  <a:srgbClr val="D89F39"/>
                </a:solidFill>
                <a:latin typeface="Corsiva"/>
                <a:ea typeface="Corsiva"/>
                <a:cs typeface="Corsiva"/>
                <a:sym typeface="Corsiva"/>
              </a:rPr>
              <a:t>4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2706725" y="2424575"/>
            <a:ext cx="376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 b="1">
                <a:solidFill>
                  <a:srgbClr val="D89F39"/>
                </a:solidFill>
                <a:latin typeface="Corsiva"/>
                <a:ea typeface="Corsiva"/>
                <a:cs typeface="Corsiva"/>
                <a:sym typeface="Corsiva"/>
              </a:rPr>
              <a:t>3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2177375" y="2424575"/>
            <a:ext cx="376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 b="1">
                <a:solidFill>
                  <a:srgbClr val="D89F39"/>
                </a:solidFill>
                <a:latin typeface="Corsiva"/>
                <a:ea typeface="Corsiva"/>
                <a:cs typeface="Corsiva"/>
                <a:sym typeface="Corsiva"/>
              </a:rPr>
              <a:t>2</a:t>
            </a:r>
          </a:p>
        </p:txBody>
      </p:sp>
      <p:cxnSp>
        <p:nvCxnSpPr>
          <p:cNvPr id="86" name="Shape 86"/>
          <p:cNvCxnSpPr/>
          <p:nvPr/>
        </p:nvCxnSpPr>
        <p:spPr>
          <a:xfrm>
            <a:off x="2472875" y="2881775"/>
            <a:ext cx="844500" cy="1544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87" name="Shape 87"/>
          <p:cNvSpPr txBox="1"/>
          <p:nvPr/>
        </p:nvSpPr>
        <p:spPr>
          <a:xfrm>
            <a:off x="5013950" y="4132950"/>
            <a:ext cx="3329699" cy="101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m∡1 + m∡2 = 180</a:t>
            </a:r>
            <a:r>
              <a:rPr lang="en" sz="2400" baseline="300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388</Words>
  <Application>Microsoft Office PowerPoint</Application>
  <PresentationFormat>On-screen Show (16:9)</PresentationFormat>
  <Paragraphs>61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Corsiva</vt:lpstr>
      <vt:lpstr>Arial</vt:lpstr>
      <vt:lpstr>Ubuntu</vt:lpstr>
      <vt:lpstr>Syncopate</vt:lpstr>
      <vt:lpstr>simple-light</vt:lpstr>
      <vt:lpstr>1.5 Describe Angle Pair Relationships</vt:lpstr>
      <vt:lpstr>G.co.1, g.co.9</vt:lpstr>
      <vt:lpstr>PowerPoint Presentation</vt:lpstr>
      <vt:lpstr>Find ∡ measurements </vt:lpstr>
      <vt:lpstr>find ∡ measurements </vt:lpstr>
      <vt:lpstr>Identify Linear Pairs &amp; vertical ∡s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1.5 Describe Angle Pair Relationships</dc:title>
  <dc:creator>Concepcion Vazquez</dc:creator>
  <cp:lastModifiedBy>Concepcion Vazquez</cp:lastModifiedBy>
  <cp:revision>1</cp:revision>
  <dcterms:modified xsi:type="dcterms:W3CDTF">2016-08-28T20:45:38Z</dcterms:modified>
</cp:coreProperties>
</file>