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Corsiva" panose="020B0604020202020204" charset="0"/>
      <p:regular r:id="rId11"/>
      <p:bold r:id="rId12"/>
      <p:italic r:id="rId13"/>
      <p:boldItalic r:id="rId14"/>
    </p:embeddedFont>
    <p:embeddedFont>
      <p:font typeface="Ubuntu" panose="020B0604020202020204" charset="0"/>
      <p:regular r:id="rId15"/>
      <p:bold r:id="rId16"/>
      <p:italic r:id="rId17"/>
      <p:boldItalic r:id="rId18"/>
    </p:embeddedFont>
    <p:embeddedFont>
      <p:font typeface="Syncopate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92812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8272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314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3892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603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959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173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3128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79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2.1-2 Inductive Reasoning and Conditional Statements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g-co.3.9-11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What terms shou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ld I be familiar with for the lesson?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define and understand new vocabulary.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2.1 vocab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conjecture: </a:t>
            </a:r>
            <a:r>
              <a:rPr lang="en">
                <a:solidFill>
                  <a:srgbClr val="B45F06"/>
                </a:solidFill>
              </a:rPr>
              <a:t>an unproven statement based on observations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r>
              <a:rPr lang="en"/>
              <a:t>inductive reasoning: </a:t>
            </a:r>
            <a:r>
              <a:rPr lang="en">
                <a:solidFill>
                  <a:srgbClr val="B45F06"/>
                </a:solidFill>
              </a:rPr>
              <a:t>when you find a pattern in specific cases to write a conjecture to make a generalization</a:t>
            </a:r>
            <a:r>
              <a:rPr lang="en"/>
              <a:t> 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counterexample: </a:t>
            </a:r>
            <a:r>
              <a:rPr lang="en">
                <a:solidFill>
                  <a:srgbClr val="B45F06"/>
                </a:solidFill>
              </a:rPr>
              <a:t>a specific case in which the conjecture is false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2.1 vocab examples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conjecture: </a:t>
            </a:r>
            <a:r>
              <a:rPr lang="en">
                <a:solidFill>
                  <a:srgbClr val="B45F06"/>
                </a:solidFill>
              </a:rPr>
              <a:t>The sum of two numbers is always greater than the larger number.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/>
              <a:t>inductive reasoning: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1 + 3 = 4    	; 4 &gt; 3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8 + 4 = 12  	; 12 &gt; 8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10 + 50 = 60	; 60 &gt; 50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counterexample: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-8 + (-2) = -10		; -10 ≯ 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2.2 VOcab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/>
              <a:t>conditional statement: </a:t>
            </a:r>
            <a:r>
              <a:rPr lang="en" sz="2000">
                <a:solidFill>
                  <a:srgbClr val="B45F06"/>
                </a:solidFill>
              </a:rPr>
              <a:t>a logical statement that has two parts &amp; is written in if-then form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38761D"/>
                </a:solidFill>
              </a:rPr>
              <a:t>hypothesis: </a:t>
            </a:r>
            <a:r>
              <a:rPr lang="en" sz="2000">
                <a:solidFill>
                  <a:srgbClr val="B45F06"/>
                </a:solidFill>
              </a:rPr>
              <a:t>the “if” of a conditional statement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38761D"/>
                </a:solidFill>
              </a:rPr>
              <a:t>conclusion: </a:t>
            </a:r>
            <a:r>
              <a:rPr lang="en" sz="2000">
                <a:solidFill>
                  <a:srgbClr val="B45F06"/>
                </a:solidFill>
              </a:rPr>
              <a:t>the “then” of a conditional statement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B45F06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000">
              <a:solidFill>
                <a:srgbClr val="B45F06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Corsiva"/>
                <a:ea typeface="Corsiva"/>
                <a:cs typeface="Corsiva"/>
                <a:sym typeface="Corsiva"/>
              </a:rPr>
              <a:t>Example:</a:t>
            </a:r>
            <a:br>
              <a:rPr lang="en" b="1">
                <a:latin typeface="Corsiva"/>
                <a:ea typeface="Corsiva"/>
                <a:cs typeface="Corsiva"/>
                <a:sym typeface="Corsiva"/>
              </a:rPr>
            </a:br>
            <a:r>
              <a:rPr lang="en"/>
              <a:t/>
            </a:r>
            <a:br>
              <a:rPr lang="en"/>
            </a:br>
            <a:r>
              <a:rPr lang="en">
                <a:solidFill>
                  <a:srgbClr val="B45F06"/>
                </a:solidFill>
              </a:rPr>
              <a:t>If two ∡s form a linear pair</a:t>
            </a:r>
            <a:r>
              <a:rPr lang="en"/>
              <a:t>, then they are supplementary.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(hypothesis) , </a:t>
            </a: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(conclusion)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2.2 VOcab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/>
              <a:t>negation: </a:t>
            </a:r>
            <a:r>
              <a:rPr lang="en" sz="2000" dirty="0">
                <a:solidFill>
                  <a:srgbClr val="B45F06"/>
                </a:solidFill>
              </a:rPr>
              <a:t>the opposite of the original statement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Ex: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000000"/>
                </a:solidFill>
              </a:rPr>
              <a:t>Mr</a:t>
            </a:r>
            <a:r>
              <a:rPr lang="en" sz="2000" dirty="0" smtClean="0">
                <a:solidFill>
                  <a:srgbClr val="000000"/>
                </a:solidFill>
              </a:rPr>
              <a:t>s. Vazquez</a:t>
            </a:r>
            <a:r>
              <a:rPr lang="en" sz="2000" dirty="0" smtClean="0">
                <a:solidFill>
                  <a:srgbClr val="000000"/>
                </a:solidFill>
              </a:rPr>
              <a:t> </a:t>
            </a:r>
            <a:r>
              <a:rPr lang="en" sz="2000" dirty="0">
                <a:solidFill>
                  <a:srgbClr val="000000"/>
                </a:solidFill>
              </a:rPr>
              <a:t>is a strict teacher.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negation: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000000"/>
                </a:solidFill>
              </a:rPr>
              <a:t>Mr</a:t>
            </a:r>
            <a:r>
              <a:rPr lang="en" sz="2000" dirty="0" smtClean="0">
                <a:solidFill>
                  <a:srgbClr val="000000"/>
                </a:solidFill>
              </a:rPr>
              <a:t>s. Vazquez</a:t>
            </a:r>
            <a:r>
              <a:rPr lang="en" sz="2000" dirty="0" smtClean="0">
                <a:solidFill>
                  <a:srgbClr val="000000"/>
                </a:solidFill>
              </a:rPr>
              <a:t> </a:t>
            </a:r>
            <a:r>
              <a:rPr lang="en" sz="2000" dirty="0">
                <a:solidFill>
                  <a:srgbClr val="000000"/>
                </a:solidFill>
              </a:rPr>
              <a:t>is not a strict teacher.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If you will study, then you will pass geometry.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172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converse: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exchange of the hypothesis &amp; the conclusion of a conditional statement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If you will pass Geometry, then you will study.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2000">
              <a:solidFill>
                <a:srgbClr val="38761D"/>
              </a:solidFill>
              <a:latin typeface="Corsiva"/>
              <a:ea typeface="Corsiva"/>
              <a:cs typeface="Corsiva"/>
              <a:sym typeface="Corsiva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945850" y="2105700"/>
            <a:ext cx="3994500" cy="161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contrapositive: </a:t>
            </a:r>
            <a:r>
              <a:rPr lang="en" sz="2000">
                <a:solidFill>
                  <a:srgbClr val="B45F06"/>
                </a:solidFill>
              </a:rPr>
              <a:t>the negation of the converse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If you will not pass Geometry, then you will not study.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57200" y="2970200"/>
            <a:ext cx="3994500" cy="153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inverse: </a:t>
            </a:r>
            <a:r>
              <a:rPr lang="en" sz="2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the negation of both the hypothesis &amp; conclusion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If you will not study, then you will not pass Geometry.</a:t>
            </a:r>
          </a:p>
        </p:txBody>
      </p:sp>
      <p:sp>
        <p:nvSpPr>
          <p:cNvPr id="73" name="Shape 73"/>
          <p:cNvSpPr/>
          <p:nvPr/>
        </p:nvSpPr>
        <p:spPr>
          <a:xfrm rot="-2074824">
            <a:off x="4264106" y="2896622"/>
            <a:ext cx="615791" cy="24157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 rot="-8725176" flipH="1">
            <a:off x="4264106" y="1996109"/>
            <a:ext cx="615791" cy="24157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biconditional statement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when a conditional statement &amp; its converse are true a statement can be made that contains “if and only if”</a:t>
            </a:r>
            <a:r>
              <a:rPr lang="en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 (iff)</a:t>
            </a:r>
            <a:r>
              <a:rPr lang="en">
                <a:solidFill>
                  <a:srgbClr val="B45F06"/>
                </a:solidFill>
              </a:rPr>
              <a:t>.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92275" y="1200150"/>
            <a:ext cx="3994500" cy="260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Corsiva"/>
                <a:ea typeface="Corsiva"/>
                <a:cs typeface="Corsiva"/>
                <a:sym typeface="Corsiva"/>
              </a:rPr>
              <a:t>Ex: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Conditional Statement.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If two lines intersect to form a ∟, then they are ⊥.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Converse.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If two lines are ⊥, then they intersect to form a ∟.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38761D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82" name="Shape 82"/>
          <p:cNvSpPr txBox="1"/>
          <p:nvPr/>
        </p:nvSpPr>
        <p:spPr>
          <a:xfrm>
            <a:off x="4708850" y="3851600"/>
            <a:ext cx="3923999" cy="112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Biconditional Statement.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Two lines are ⊥ iff they intersect to form a ∟.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On-screen Show (16:9)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Corsiva</vt:lpstr>
      <vt:lpstr>Arial</vt:lpstr>
      <vt:lpstr>Ubuntu</vt:lpstr>
      <vt:lpstr>Syncopate</vt:lpstr>
      <vt:lpstr>simple-light</vt:lpstr>
      <vt:lpstr>2.1-2 Inductive Reasoning and Conditional Statements</vt:lpstr>
      <vt:lpstr>g-co.3.9-11</vt:lpstr>
      <vt:lpstr>2.1 vocab</vt:lpstr>
      <vt:lpstr>2.1 vocab examples</vt:lpstr>
      <vt:lpstr>2.2 VOcab</vt:lpstr>
      <vt:lpstr>2.2 VOcab</vt:lpstr>
      <vt:lpstr>If you will study, then you will pass geometry.</vt:lpstr>
      <vt:lpstr>biconditional statement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2.1-2 Inductive Reasoning and Conditional Statements</dc:title>
  <dc:creator>Concepcion Vazquez</dc:creator>
  <cp:lastModifiedBy>Concepcion Vazquez</cp:lastModifiedBy>
  <cp:revision>1</cp:revision>
  <dcterms:modified xsi:type="dcterms:W3CDTF">2016-09-12T21:03:28Z</dcterms:modified>
</cp:coreProperties>
</file>