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embeddedFontLst>
    <p:embeddedFont>
      <p:font typeface="Syncopate" panose="020B0604020202020204" charset="0"/>
      <p:regular r:id="rId12"/>
      <p:bold r:id="rId13"/>
    </p:embeddedFont>
    <p:embeddedFont>
      <p:font typeface="Ubuntu" panose="020B0604020202020204" charset="0"/>
      <p:regular r:id="rId14"/>
      <p:bold r:id="rId15"/>
      <p:italic r:id="rId16"/>
      <p:boldItalic r:id="rId17"/>
    </p:embeddedFont>
    <p:embeddedFont>
      <p:font typeface="Corsiva" panose="020B0604020202020204" charset="0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font" Target="fonts/font10.fntdata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4627342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477382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12861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485388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154816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654584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264319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14541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697842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61709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CC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Syncopate"/>
              <a:buNone/>
              <a:defRPr sz="3600" b="1">
                <a:solidFill>
                  <a:schemeClr val="lt1"/>
                </a:solidFill>
                <a:latin typeface="Syncopate"/>
                <a:ea typeface="Syncopate"/>
                <a:cs typeface="Syncopate"/>
                <a:sym typeface="Syncopate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38761D"/>
              </a:buClr>
              <a:buSzPct val="100000"/>
              <a:buFont typeface="Corsiva"/>
              <a:defRPr sz="30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1pPr>
            <a:lvl2pPr lvl="1">
              <a:spcBef>
                <a:spcPts val="480"/>
              </a:spcBef>
              <a:buClr>
                <a:srgbClr val="38761D"/>
              </a:buClr>
              <a:buSzPct val="100000"/>
              <a:buFont typeface="Corsiva"/>
              <a:defRPr sz="24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2pPr>
            <a:lvl3pPr lvl="2">
              <a:spcBef>
                <a:spcPts val="480"/>
              </a:spcBef>
              <a:buClr>
                <a:srgbClr val="38761D"/>
              </a:buClr>
              <a:buSzPct val="100000"/>
              <a:buFont typeface="Corsiva"/>
              <a:defRPr sz="24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3pPr>
            <a:lvl4pPr lvl="3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4pPr>
            <a:lvl5pPr lvl="4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5pPr>
            <a:lvl6pPr lvl="5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6pPr>
            <a:lvl7pPr lvl="6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7pPr>
            <a:lvl8pPr lvl="7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8pPr>
            <a:lvl9pPr lvl="8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9pPr>
          </a:lstStyle>
          <a:p>
            <a:endParaRPr/>
          </a:p>
        </p:txBody>
      </p:sp>
      <p:pic>
        <p:nvPicPr>
          <p:cNvPr id="8" name="Shape 8" descr="Miami Logo.gif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  <a:solidFill>
            <a:srgbClr val="CCCCCC"/>
          </a:solidFill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5.2 Use ⊥ Bisectors</a:t>
            </a:r>
          </a:p>
        </p:txBody>
      </p:sp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Mr</a:t>
            </a:r>
            <a:r>
              <a:rPr lang="en" dirty="0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s. </a:t>
            </a:r>
            <a:r>
              <a:rPr lang="en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vazquez</a:t>
            </a:r>
            <a:endParaRPr lang="en">
              <a:solidFill>
                <a:srgbClr val="FFFFFF"/>
              </a:solidFill>
              <a:latin typeface="Syncopate"/>
              <a:ea typeface="Syncopate"/>
              <a:cs typeface="Syncopate"/>
              <a:sym typeface="Syncopate"/>
            </a:endParaRPr>
          </a:p>
          <a:p>
            <a:pPr lvl="0">
              <a:spcBef>
                <a:spcPts val="0"/>
              </a:spcBef>
              <a:buNone/>
            </a:pPr>
            <a:r>
              <a:rPr lang="en" dirty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Geometry</a:t>
            </a:r>
          </a:p>
        </p:txBody>
      </p:sp>
      <p:pic>
        <p:nvPicPr>
          <p:cNvPr id="30" name="Shape 30" descr="Miami Logo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g-Co.3.9, 4.12 ; g-c.1.3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rgbClr val="FFFFFF"/>
                </a:solidFill>
                <a:latin typeface="Corsiva"/>
                <a:ea typeface="Corsiva"/>
                <a:cs typeface="Corsiva"/>
                <a:sym typeface="Corsiva"/>
              </a:rPr>
              <a:t>Essential Question: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How can ⊥ bisectors be used in ∆?s?</a:t>
            </a:r>
          </a:p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rgbClr val="FFFFFF"/>
                </a:solidFill>
                <a:latin typeface="Corsiva"/>
                <a:ea typeface="Corsiva"/>
                <a:cs typeface="Corsiva"/>
                <a:sym typeface="Corsiva"/>
              </a:rPr>
              <a:t>Objective: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Students will be use </a:t>
            </a:r>
            <a:r>
              <a:rPr lang="en"/>
              <a:t>⊥ bisectors to solve problems.</a:t>
            </a:r>
          </a:p>
        </p:txBody>
      </p:sp>
      <p:pic>
        <p:nvPicPr>
          <p:cNvPr id="37" name="Shape 37" descr="Miami Logo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⊥ bisector theorem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 a plane, if a point is on the ⊥ bisector of a segment, then it is equidistant from the endpoints of the segment.</a:t>
            </a:r>
          </a:p>
        </p:txBody>
      </p:sp>
      <p:pic>
        <p:nvPicPr>
          <p:cNvPr id="44" name="Shape 44" descr="f-d%3A10068b965ade4f8675f76987d02a312d41e954ae88043c7e94606fe0%2BIMAGE%2BIMAGE.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88250" y="1063375"/>
            <a:ext cx="4665199" cy="1924399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Shape 45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B45F06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B45F06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B45F06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sz="2600">
              <a:solidFill>
                <a:srgbClr val="B45F06"/>
              </a:solidFill>
              <a:latin typeface="Ubuntu"/>
              <a:ea typeface="Ubuntu"/>
              <a:cs typeface="Ubuntu"/>
              <a:sym typeface="Ubuntu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2600">
                <a:solidFill>
                  <a:srgbClr val="B45F06"/>
                </a:solidFill>
                <a:latin typeface="Ubuntu"/>
                <a:ea typeface="Ubuntu"/>
                <a:cs typeface="Ubuntu"/>
                <a:sym typeface="Ubuntu"/>
              </a:rPr>
              <a:t>If CD is the ⊥ bisector of AB, then CA=CB.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Shape 50" descr="screen_shot_2011-10-30_at_8.18.38_pm1320027533107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91175" y="1200150"/>
            <a:ext cx="4374899" cy="2908025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200"/>
              <a:t>converse  of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200"/>
              <a:t>⊥ bisector theorem</a:t>
            </a:r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In a plane, if a point is equidistant from the endpoints of a segment, then it is on the ⊥ bisector of a segment.</a:t>
            </a:r>
          </a:p>
        </p:txBody>
      </p:sp>
      <p:sp>
        <p:nvSpPr>
          <p:cNvPr id="53" name="Shape 53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B45F06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B45F06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B45F06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>
              <a:solidFill>
                <a:srgbClr val="B45F06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B45F06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B45F06"/>
                </a:solidFill>
                <a:latin typeface="Ubuntu"/>
                <a:ea typeface="Ubuntu"/>
                <a:cs typeface="Ubuntu"/>
                <a:sym typeface="Ubuntu"/>
              </a:rPr>
              <a:t>If DA=BD, then D lies on the ⊥ bisector of AB.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B45F06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B45F06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B45F06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B45F06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B45F06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Solve for x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505175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600"/>
              <a:t>1.Find NK.</a:t>
            </a:r>
          </a:p>
          <a:p>
            <a:pPr lvl="0" rtl="0">
              <a:spcBef>
                <a:spcPts val="0"/>
              </a:spcBef>
              <a:buNone/>
            </a:pPr>
            <a:endParaRPr sz="2600"/>
          </a:p>
          <a:p>
            <a:pPr lvl="0">
              <a:spcBef>
                <a:spcPts val="0"/>
              </a:spcBef>
              <a:buNone/>
            </a:pPr>
            <a:r>
              <a:rPr lang="en" sz="2600"/>
              <a:t>2.Why is M on JK?</a:t>
            </a:r>
          </a:p>
        </p:txBody>
      </p:sp>
      <p:sp>
        <p:nvSpPr>
          <p:cNvPr id="60" name="Shape 60"/>
          <p:cNvSpPr/>
          <p:nvPr/>
        </p:nvSpPr>
        <p:spPr>
          <a:xfrm rot="-5400000">
            <a:off x="4559950" y="2385375"/>
            <a:ext cx="2463700" cy="644550"/>
          </a:xfrm>
          <a:prstGeom prst="flowChartExtra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1" name="Shape 61"/>
          <p:cNvSpPr/>
          <p:nvPr/>
        </p:nvSpPr>
        <p:spPr>
          <a:xfrm rot="5400000" flipH="1">
            <a:off x="6071912" y="1517962"/>
            <a:ext cx="2463700" cy="2379375"/>
          </a:xfrm>
          <a:prstGeom prst="flowChartExtra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2"/>
          </p:nvPr>
        </p:nvSpPr>
        <p:spPr>
          <a:xfrm>
            <a:off x="4692275" y="987750"/>
            <a:ext cx="4162500" cy="3938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 sz="2000">
                <a:latin typeface="Syncopate"/>
                <a:ea typeface="Syncopate"/>
                <a:cs typeface="Syncopate"/>
                <a:sym typeface="Syncopate"/>
              </a:rPr>
              <a:t>		   N</a:t>
            </a:r>
          </a:p>
          <a:p>
            <a:pPr marL="1371600" lvl="0" indent="457200" rtl="0">
              <a:spcBef>
                <a:spcPts val="0"/>
              </a:spcBef>
              <a:buNone/>
            </a:pPr>
            <a:r>
              <a:rPr lang="en" sz="2000">
                <a:solidFill>
                  <a:srgbClr val="B45F06"/>
                </a:solidFill>
                <a:latin typeface="Ubuntu"/>
                <a:ea typeface="Ubuntu"/>
                <a:cs typeface="Ubuntu"/>
                <a:sym typeface="Ubuntu"/>
              </a:rPr>
              <a:t>  ∆NLK is isosceles </a:t>
            </a:r>
          </a:p>
          <a:p>
            <a:pPr marL="0" lvl="0" indent="0" rtl="0">
              <a:spcBef>
                <a:spcPts val="0"/>
              </a:spcBef>
              <a:buNone/>
            </a:pPr>
            <a:endParaRPr sz="2000">
              <a:latin typeface="Syncopate"/>
              <a:ea typeface="Syncopate"/>
              <a:cs typeface="Syncopate"/>
              <a:sym typeface="Syncopate"/>
            </a:endParaRPr>
          </a:p>
          <a:p>
            <a:pPr marL="0" lvl="0" indent="0" rtl="0">
              <a:spcBef>
                <a:spcPts val="0"/>
              </a:spcBef>
              <a:buNone/>
            </a:pPr>
            <a:r>
              <a:rPr lang="en" sz="2000">
                <a:latin typeface="Syncopate"/>
                <a:ea typeface="Syncopate"/>
                <a:cs typeface="Syncopate"/>
                <a:sym typeface="Syncopate"/>
              </a:rPr>
              <a:t>	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" sz="2000">
                <a:latin typeface="Syncopate"/>
                <a:ea typeface="Syncopate"/>
                <a:cs typeface="Syncopate"/>
                <a:sym typeface="Syncopate"/>
              </a:rPr>
              <a:t>    M		J					k</a:t>
            </a:r>
          </a:p>
          <a:p>
            <a:pPr marL="0" lvl="0" indent="0" rtl="0">
              <a:spcBef>
                <a:spcPts val="0"/>
              </a:spcBef>
              <a:buNone/>
            </a:pPr>
            <a:endParaRPr sz="2000">
              <a:latin typeface="Syncopate"/>
              <a:ea typeface="Syncopate"/>
              <a:cs typeface="Syncopate"/>
              <a:sym typeface="Syncopate"/>
            </a:endParaRPr>
          </a:p>
          <a:p>
            <a:pPr marL="0" lvl="0" indent="0" rtl="0">
              <a:spcBef>
                <a:spcPts val="0"/>
              </a:spcBef>
              <a:buNone/>
            </a:pPr>
            <a:endParaRPr sz="2000">
              <a:latin typeface="Syncopate"/>
              <a:ea typeface="Syncopate"/>
              <a:cs typeface="Syncopate"/>
              <a:sym typeface="Syncopate"/>
            </a:endParaRPr>
          </a:p>
          <a:p>
            <a:pPr marL="0" lvl="0" indent="0" rtl="0">
              <a:spcBef>
                <a:spcPts val="0"/>
              </a:spcBef>
              <a:buNone/>
            </a:pPr>
            <a:r>
              <a:rPr lang="en" sz="2000">
                <a:latin typeface="Syncopate"/>
                <a:ea typeface="Syncopate"/>
                <a:cs typeface="Syncopate"/>
                <a:sym typeface="Syncopate"/>
              </a:rPr>
              <a:t>		   L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" sz="2000">
                <a:solidFill>
                  <a:srgbClr val="B45F06"/>
                </a:solidFill>
                <a:latin typeface="Ubuntu"/>
                <a:ea typeface="Ubuntu"/>
                <a:cs typeface="Ubuntu"/>
                <a:sym typeface="Ubuntu"/>
              </a:rPr>
              <a:t>MN≅ML; MN=8; JK bisects NL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" sz="2000">
                <a:solidFill>
                  <a:srgbClr val="B45F06"/>
                </a:solidFill>
                <a:latin typeface="Ubuntu"/>
                <a:ea typeface="Ubuntu"/>
                <a:cs typeface="Ubuntu"/>
                <a:sym typeface="Ubuntu"/>
              </a:rPr>
              <a:t>LK = 4x+1; NK = 6x-5</a:t>
            </a:r>
          </a:p>
        </p:txBody>
      </p:sp>
      <p:cxnSp>
        <p:nvCxnSpPr>
          <p:cNvPr id="63" name="Shape 63"/>
          <p:cNvCxnSpPr/>
          <p:nvPr/>
        </p:nvCxnSpPr>
        <p:spPr>
          <a:xfrm>
            <a:off x="5876212" y="2707650"/>
            <a:ext cx="2855099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triangle" w="lg" len="lg"/>
            <a:tailEnd type="triangle" w="lg" len="lg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Vocab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Concurrent: when 3+ lines, rays, or segments intersect in the same point</a:t>
            </a:r>
          </a:p>
        </p:txBody>
      </p:sp>
      <p:pic>
        <p:nvPicPr>
          <p:cNvPr id="70" name="Shape 70" descr="HtLA8-dKqzNaM8LxJ4RmWw_m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83600" y="1385887"/>
            <a:ext cx="3833400" cy="3354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Vocab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Circumcenter: the point of concurrency of the three ⊥ bisectors of a ∆.</a:t>
            </a:r>
          </a:p>
        </p:txBody>
      </p:sp>
      <p:pic>
        <p:nvPicPr>
          <p:cNvPr id="77" name="Shape 77" descr="circumdef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41337" y="1214425"/>
            <a:ext cx="2752725" cy="2714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400"/>
              <a:t>concurrency of ⊥ bisectors of a ∆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⊥ bisectors of a ∆ intersect at a point that is equidistant from the vertices of the ∆.</a:t>
            </a:r>
          </a:p>
        </p:txBody>
      </p:sp>
      <p:pic>
        <p:nvPicPr>
          <p:cNvPr id="84" name="Shape 84" descr="yEYoYG1MwxdmP7TPRyw-fw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73751" y="1200150"/>
            <a:ext cx="3155349" cy="28225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Shape 85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 sz="2400">
                <a:latin typeface="Ubuntu"/>
                <a:ea typeface="Ubuntu"/>
                <a:cs typeface="Ubuntu"/>
                <a:sym typeface="Ubuntu"/>
              </a:rPr>
              <a:t>If GE, GF, &amp; GD are ⊥ bisectors, then GA=GB=GC.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real-life Application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Ice cream is sold at three points around the park. Dylan is standing equidistant to all three vendors. Where could he be standing?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240</Words>
  <Application>Microsoft Office PowerPoint</Application>
  <PresentationFormat>On-screen Show (16:9)</PresentationFormat>
  <Paragraphs>55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Syncopate</vt:lpstr>
      <vt:lpstr>Ubuntu</vt:lpstr>
      <vt:lpstr>Arial</vt:lpstr>
      <vt:lpstr>Corsiva</vt:lpstr>
      <vt:lpstr>simple-light</vt:lpstr>
      <vt:lpstr>5.2 Use ⊥ Bisectors</vt:lpstr>
      <vt:lpstr>g-Co.3.9, 4.12 ; g-c.1.3</vt:lpstr>
      <vt:lpstr>⊥ bisector theorem</vt:lpstr>
      <vt:lpstr>converse  of  ⊥ bisector theorem</vt:lpstr>
      <vt:lpstr>Solve for x</vt:lpstr>
      <vt:lpstr>Vocab</vt:lpstr>
      <vt:lpstr>Vocab</vt:lpstr>
      <vt:lpstr>concurrency of ⊥ bisectors of a ∆</vt:lpstr>
      <vt:lpstr>real-life Application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5.2 Use ⊥ Bisectors</dc:title>
  <dc:creator>Concepcion Vazquez</dc:creator>
  <cp:lastModifiedBy>Concepcion Vazquez</cp:lastModifiedBy>
  <cp:revision>1</cp:revision>
  <dcterms:modified xsi:type="dcterms:W3CDTF">2016-11-16T19:33:55Z</dcterms:modified>
</cp:coreProperties>
</file>