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100"/>
            </a:lvl1pPr>
            <a:lvl2pPr lvl="1">
              <a:spcBef>
                <a:spcPts val="0"/>
              </a:spcBef>
              <a:buSzPts val="1400"/>
              <a:buChar char="○"/>
              <a:defRPr sz="1100"/>
            </a:lvl2pPr>
            <a:lvl3pPr lvl="2">
              <a:spcBef>
                <a:spcPts val="0"/>
              </a:spcBef>
              <a:buSzPts val="1400"/>
              <a:buChar char="■"/>
              <a:defRPr sz="1100"/>
            </a:lvl3pPr>
            <a:lvl4pPr lvl="3">
              <a:spcBef>
                <a:spcPts val="0"/>
              </a:spcBef>
              <a:buSzPts val="1400"/>
              <a:buChar char="●"/>
              <a:defRPr sz="1100"/>
            </a:lvl4pPr>
            <a:lvl5pPr lvl="4">
              <a:spcBef>
                <a:spcPts val="0"/>
              </a:spcBef>
              <a:buSzPts val="1400"/>
              <a:buChar char="○"/>
              <a:defRPr sz="1100"/>
            </a:lvl5pPr>
            <a:lvl6pPr lvl="5">
              <a:spcBef>
                <a:spcPts val="0"/>
              </a:spcBef>
              <a:buSzPts val="1400"/>
              <a:buChar char="■"/>
              <a:defRPr sz="1100"/>
            </a:lvl6pPr>
            <a:lvl7pPr lvl="6">
              <a:spcBef>
                <a:spcPts val="0"/>
              </a:spcBef>
              <a:buSzPts val="1400"/>
              <a:buChar char="●"/>
              <a:defRPr sz="1100"/>
            </a:lvl7pPr>
            <a:lvl8pPr lvl="7">
              <a:spcBef>
                <a:spcPts val="0"/>
              </a:spcBef>
              <a:buSzPts val="1400"/>
              <a:buChar char="○"/>
              <a:defRPr sz="1100"/>
            </a:lvl8pPr>
            <a:lvl9pPr lvl="8">
              <a:spcBef>
                <a:spcPts val="0"/>
              </a:spcBef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2368371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550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27847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24601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10404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681916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439181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215213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9689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4800"/>
              <a:buNone/>
              <a:defRPr sz="4800"/>
            </a:lvl1pPr>
            <a:lvl2pPr lvl="1" algn="ctr">
              <a:spcBef>
                <a:spcPts val="0"/>
              </a:spcBef>
              <a:buSzPts val="4800"/>
              <a:buNone/>
              <a:defRPr sz="4800"/>
            </a:lvl2pPr>
            <a:lvl3pPr lvl="2" algn="ctr">
              <a:spcBef>
                <a:spcPts val="0"/>
              </a:spcBef>
              <a:buSzPts val="4800"/>
              <a:buNone/>
              <a:defRPr sz="4800"/>
            </a:lvl3pPr>
            <a:lvl4pPr lvl="3" algn="ctr">
              <a:spcBef>
                <a:spcPts val="0"/>
              </a:spcBef>
              <a:buSzPts val="4800"/>
              <a:buNone/>
              <a:defRPr sz="4800"/>
            </a:lvl4pPr>
            <a:lvl5pPr lvl="4" algn="ctr">
              <a:spcBef>
                <a:spcPts val="0"/>
              </a:spcBef>
              <a:buSzPts val="4800"/>
              <a:buNone/>
              <a:defRPr sz="4800"/>
            </a:lvl5pPr>
            <a:lvl6pPr lvl="5" algn="ctr">
              <a:spcBef>
                <a:spcPts val="0"/>
              </a:spcBef>
              <a:buSzPts val="4800"/>
              <a:buNone/>
              <a:defRPr sz="4800"/>
            </a:lvl6pPr>
            <a:lvl7pPr lvl="6" algn="ctr">
              <a:spcBef>
                <a:spcPts val="0"/>
              </a:spcBef>
              <a:buSzPts val="4800"/>
              <a:buNone/>
              <a:defRPr sz="4800"/>
            </a:lvl7pPr>
            <a:lvl8pPr lvl="7" algn="ctr">
              <a:spcBef>
                <a:spcPts val="0"/>
              </a:spcBef>
              <a:buSzPts val="4800"/>
              <a:buNone/>
              <a:defRPr sz="4800"/>
            </a:lvl8pPr>
            <a:lvl9pPr lvl="8" algn="ctr">
              <a:spcBef>
                <a:spcPts val="0"/>
              </a:spcBef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840054"/>
            <a:ext cx="7772400" cy="784738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ts val="2400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3600"/>
              <a:buNone/>
              <a:defRPr/>
            </a:lvl1pPr>
            <a:lvl2pPr lvl="1">
              <a:spcBef>
                <a:spcPts val="0"/>
              </a:spcBef>
              <a:buSzPts val="3600"/>
              <a:buNone/>
              <a:defRPr/>
            </a:lvl2pPr>
            <a:lvl3pPr lvl="2">
              <a:spcBef>
                <a:spcPts val="0"/>
              </a:spcBef>
              <a:buSzPts val="3600"/>
              <a:buNone/>
              <a:defRPr/>
            </a:lvl3pPr>
            <a:lvl4pPr lvl="3">
              <a:spcBef>
                <a:spcPts val="0"/>
              </a:spcBef>
              <a:buSzPts val="3600"/>
              <a:buNone/>
              <a:defRPr/>
            </a:lvl4pPr>
            <a:lvl5pPr lvl="4">
              <a:spcBef>
                <a:spcPts val="0"/>
              </a:spcBef>
              <a:buSzPts val="3600"/>
              <a:buNone/>
              <a:defRPr/>
            </a:lvl5pPr>
            <a:lvl6pPr lvl="5">
              <a:spcBef>
                <a:spcPts val="0"/>
              </a:spcBef>
              <a:buSzPts val="3600"/>
              <a:buNone/>
              <a:defRPr/>
            </a:lvl6pPr>
            <a:lvl7pPr lvl="6">
              <a:spcBef>
                <a:spcPts val="0"/>
              </a:spcBef>
              <a:buSzPts val="3600"/>
              <a:buNone/>
              <a:defRPr/>
            </a:lvl7pPr>
            <a:lvl8pPr lvl="7">
              <a:spcBef>
                <a:spcPts val="0"/>
              </a:spcBef>
              <a:buSzPts val="3600"/>
              <a:buNone/>
              <a:defRPr/>
            </a:lvl8pPr>
            <a:lvl9pPr lvl="8">
              <a:spcBef>
                <a:spcPts val="0"/>
              </a:spcBef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1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400"/>
              <a:buChar char="●"/>
              <a:defRPr/>
            </a:lvl1pPr>
            <a:lvl2pPr lvl="1">
              <a:spcBef>
                <a:spcPts val="0"/>
              </a:spcBef>
              <a:buSzPts val="2400"/>
              <a:buChar char="○"/>
              <a:defRPr/>
            </a:lvl2pPr>
            <a:lvl3pPr lvl="2">
              <a:spcBef>
                <a:spcPts val="0"/>
              </a:spcBef>
              <a:buSzPts val="2400"/>
              <a:buChar char="■"/>
              <a:defRPr/>
            </a:lvl3pPr>
            <a:lvl4pPr lvl="3">
              <a:spcBef>
                <a:spcPts val="0"/>
              </a:spcBef>
              <a:buSzPts val="1800"/>
              <a:buChar char="●"/>
              <a:defRPr/>
            </a:lvl4pPr>
            <a:lvl5pPr lvl="4">
              <a:spcBef>
                <a:spcPts val="0"/>
              </a:spcBef>
              <a:buSzPts val="1800"/>
              <a:buChar char="○"/>
              <a:defRPr/>
            </a:lvl5pPr>
            <a:lvl6pPr lvl="5">
              <a:spcBef>
                <a:spcPts val="0"/>
              </a:spcBef>
              <a:buSzPts val="1800"/>
              <a:buChar char="■"/>
              <a:defRPr/>
            </a:lvl6pPr>
            <a:lvl7pPr lvl="6">
              <a:spcBef>
                <a:spcPts val="0"/>
              </a:spcBef>
              <a:buSzPts val="1800"/>
              <a:buChar char="●"/>
              <a:defRPr/>
            </a:lvl7pPr>
            <a:lvl8pPr lvl="7">
              <a:spcBef>
                <a:spcPts val="0"/>
              </a:spcBef>
              <a:buSzPts val="1800"/>
              <a:buChar char="○"/>
              <a:defRPr/>
            </a:lvl8pPr>
            <a:lvl9pPr lvl="8">
              <a:spcBef>
                <a:spcPts val="0"/>
              </a:spcBef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3600"/>
              <a:buNone/>
              <a:defRPr/>
            </a:lvl1pPr>
            <a:lvl2pPr lvl="1">
              <a:spcBef>
                <a:spcPts val="0"/>
              </a:spcBef>
              <a:buSzPts val="3600"/>
              <a:buNone/>
              <a:defRPr/>
            </a:lvl2pPr>
            <a:lvl3pPr lvl="2">
              <a:spcBef>
                <a:spcPts val="0"/>
              </a:spcBef>
              <a:buSzPts val="3600"/>
              <a:buNone/>
              <a:defRPr/>
            </a:lvl3pPr>
            <a:lvl4pPr lvl="3">
              <a:spcBef>
                <a:spcPts val="0"/>
              </a:spcBef>
              <a:buSzPts val="3600"/>
              <a:buNone/>
              <a:defRPr/>
            </a:lvl4pPr>
            <a:lvl5pPr lvl="4">
              <a:spcBef>
                <a:spcPts val="0"/>
              </a:spcBef>
              <a:buSzPts val="3600"/>
              <a:buNone/>
              <a:defRPr/>
            </a:lvl5pPr>
            <a:lvl6pPr lvl="5">
              <a:spcBef>
                <a:spcPts val="0"/>
              </a:spcBef>
              <a:buSzPts val="3600"/>
              <a:buNone/>
              <a:defRPr/>
            </a:lvl6pPr>
            <a:lvl7pPr lvl="6">
              <a:spcBef>
                <a:spcPts val="0"/>
              </a:spcBef>
              <a:buSzPts val="3600"/>
              <a:buNone/>
              <a:defRPr/>
            </a:lvl7pPr>
            <a:lvl8pPr lvl="7">
              <a:spcBef>
                <a:spcPts val="0"/>
              </a:spcBef>
              <a:buSzPts val="3600"/>
              <a:buNone/>
              <a:defRPr/>
            </a:lvl8pPr>
            <a:lvl9pPr lvl="8">
              <a:spcBef>
                <a:spcPts val="0"/>
              </a:spcBef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6" cy="3725681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400"/>
              <a:buChar char="●"/>
              <a:defRPr/>
            </a:lvl1pPr>
            <a:lvl2pPr lvl="1">
              <a:spcBef>
                <a:spcPts val="0"/>
              </a:spcBef>
              <a:buSzPts val="2400"/>
              <a:buChar char="○"/>
              <a:defRPr/>
            </a:lvl2pPr>
            <a:lvl3pPr lvl="2">
              <a:spcBef>
                <a:spcPts val="0"/>
              </a:spcBef>
              <a:buSzPts val="2400"/>
              <a:buChar char="■"/>
              <a:defRPr/>
            </a:lvl3pPr>
            <a:lvl4pPr lvl="3">
              <a:spcBef>
                <a:spcPts val="0"/>
              </a:spcBef>
              <a:buSzPts val="1800"/>
              <a:buChar char="●"/>
              <a:defRPr/>
            </a:lvl4pPr>
            <a:lvl5pPr lvl="4">
              <a:spcBef>
                <a:spcPts val="0"/>
              </a:spcBef>
              <a:buSzPts val="1800"/>
              <a:buChar char="○"/>
              <a:defRPr/>
            </a:lvl5pPr>
            <a:lvl6pPr lvl="5">
              <a:spcBef>
                <a:spcPts val="0"/>
              </a:spcBef>
              <a:buSzPts val="1800"/>
              <a:buChar char="■"/>
              <a:defRPr/>
            </a:lvl6pPr>
            <a:lvl7pPr lvl="6">
              <a:spcBef>
                <a:spcPts val="0"/>
              </a:spcBef>
              <a:buSzPts val="1800"/>
              <a:buChar char="●"/>
              <a:defRPr/>
            </a:lvl7pPr>
            <a:lvl8pPr lvl="7">
              <a:spcBef>
                <a:spcPts val="0"/>
              </a:spcBef>
              <a:buSzPts val="1800"/>
              <a:buChar char="○"/>
              <a:defRPr/>
            </a:lvl8pPr>
            <a:lvl9pPr lvl="8">
              <a:spcBef>
                <a:spcPts val="0"/>
              </a:spcBef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26" cy="3725681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400"/>
              <a:buChar char="●"/>
              <a:defRPr/>
            </a:lvl1pPr>
            <a:lvl2pPr lvl="1">
              <a:spcBef>
                <a:spcPts val="0"/>
              </a:spcBef>
              <a:buSzPts val="2400"/>
              <a:buChar char="○"/>
              <a:defRPr/>
            </a:lvl2pPr>
            <a:lvl3pPr lvl="2">
              <a:spcBef>
                <a:spcPts val="0"/>
              </a:spcBef>
              <a:buSzPts val="2400"/>
              <a:buChar char="■"/>
              <a:defRPr/>
            </a:lvl3pPr>
            <a:lvl4pPr lvl="3">
              <a:spcBef>
                <a:spcPts val="0"/>
              </a:spcBef>
              <a:buSzPts val="1800"/>
              <a:buChar char="●"/>
              <a:defRPr/>
            </a:lvl4pPr>
            <a:lvl5pPr lvl="4">
              <a:spcBef>
                <a:spcPts val="0"/>
              </a:spcBef>
              <a:buSzPts val="1800"/>
              <a:buChar char="○"/>
              <a:defRPr/>
            </a:lvl5pPr>
            <a:lvl6pPr lvl="5">
              <a:spcBef>
                <a:spcPts val="0"/>
              </a:spcBef>
              <a:buSzPts val="1800"/>
              <a:buChar char="■"/>
              <a:defRPr/>
            </a:lvl6pPr>
            <a:lvl7pPr lvl="6">
              <a:spcBef>
                <a:spcPts val="0"/>
              </a:spcBef>
              <a:buSzPts val="1800"/>
              <a:buChar char="●"/>
              <a:defRPr/>
            </a:lvl7pPr>
            <a:lvl8pPr lvl="7">
              <a:spcBef>
                <a:spcPts val="0"/>
              </a:spcBef>
              <a:buSzPts val="1800"/>
              <a:buChar char="○"/>
              <a:defRPr/>
            </a:lvl8pPr>
            <a:lvl9pPr lvl="8">
              <a:spcBef>
                <a:spcPts val="0"/>
              </a:spcBef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3600"/>
              <a:buNone/>
              <a:defRPr/>
            </a:lvl1pPr>
            <a:lvl2pPr lvl="1">
              <a:spcBef>
                <a:spcPts val="0"/>
              </a:spcBef>
              <a:buSzPts val="3600"/>
              <a:buNone/>
              <a:defRPr/>
            </a:lvl2pPr>
            <a:lvl3pPr lvl="2">
              <a:spcBef>
                <a:spcPts val="0"/>
              </a:spcBef>
              <a:buSzPts val="3600"/>
              <a:buNone/>
              <a:defRPr/>
            </a:lvl3pPr>
            <a:lvl4pPr lvl="3">
              <a:spcBef>
                <a:spcPts val="0"/>
              </a:spcBef>
              <a:buSzPts val="3600"/>
              <a:buNone/>
              <a:defRPr/>
            </a:lvl4pPr>
            <a:lvl5pPr lvl="4">
              <a:spcBef>
                <a:spcPts val="0"/>
              </a:spcBef>
              <a:buSzPts val="3600"/>
              <a:buNone/>
              <a:defRPr/>
            </a:lvl5pPr>
            <a:lvl6pPr lvl="5">
              <a:spcBef>
                <a:spcPts val="0"/>
              </a:spcBef>
              <a:buSzPts val="3600"/>
              <a:buNone/>
              <a:defRPr/>
            </a:lvl6pPr>
            <a:lvl7pPr lvl="6">
              <a:spcBef>
                <a:spcPts val="0"/>
              </a:spcBef>
              <a:buSzPts val="3600"/>
              <a:buNone/>
              <a:defRPr/>
            </a:lvl7pPr>
            <a:lvl8pPr lvl="7">
              <a:spcBef>
                <a:spcPts val="0"/>
              </a:spcBef>
              <a:buSzPts val="3600"/>
              <a:buNone/>
              <a:defRPr/>
            </a:lvl8pPr>
            <a:lvl9pPr lvl="8">
              <a:spcBef>
                <a:spcPts val="0"/>
              </a:spcBef>
              <a:buSzPts val="3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360"/>
              </a:spcBef>
              <a:buSzPts val="18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ts val="3600"/>
              <a:buFont typeface="Syncopate"/>
              <a:buNone/>
              <a:defRPr sz="3600" b="1">
                <a:solidFill>
                  <a:schemeClr val="lt1"/>
                </a:solidFill>
                <a:latin typeface="Syncopate"/>
                <a:ea typeface="Syncopate"/>
                <a:cs typeface="Syncopate"/>
                <a:sym typeface="Syncopate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38761D"/>
              </a:buClr>
              <a:buSzPts val="2400"/>
              <a:buFont typeface="Ubuntu"/>
              <a:buChar char="●"/>
              <a:defRPr sz="24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lvl="1">
              <a:spcBef>
                <a:spcPts val="480"/>
              </a:spcBef>
              <a:buClr>
                <a:srgbClr val="38761D"/>
              </a:buClr>
              <a:buSzPts val="2400"/>
              <a:buFont typeface="Corsiva"/>
              <a:buChar char="○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lvl="2">
              <a:spcBef>
                <a:spcPts val="480"/>
              </a:spcBef>
              <a:buClr>
                <a:srgbClr val="38761D"/>
              </a:buClr>
              <a:buSzPts val="2400"/>
              <a:buFont typeface="Corsiva"/>
              <a:buChar char="■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lvl="3">
              <a:spcBef>
                <a:spcPts val="360"/>
              </a:spcBef>
              <a:buClr>
                <a:srgbClr val="38761D"/>
              </a:buClr>
              <a:buSzPts val="1800"/>
              <a:buFont typeface="Corsiva"/>
              <a:buChar char="●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lvl="4">
              <a:spcBef>
                <a:spcPts val="360"/>
              </a:spcBef>
              <a:buClr>
                <a:srgbClr val="38761D"/>
              </a:buClr>
              <a:buSzPts val="1800"/>
              <a:buFont typeface="Corsiva"/>
              <a:buChar char="○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lvl="5">
              <a:spcBef>
                <a:spcPts val="360"/>
              </a:spcBef>
              <a:buClr>
                <a:srgbClr val="38761D"/>
              </a:buClr>
              <a:buSzPts val="1800"/>
              <a:buFont typeface="Corsiva"/>
              <a:buChar char="■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lvl="6">
              <a:spcBef>
                <a:spcPts val="360"/>
              </a:spcBef>
              <a:buClr>
                <a:srgbClr val="38761D"/>
              </a:buClr>
              <a:buSzPts val="1800"/>
              <a:buFont typeface="Corsiva"/>
              <a:buChar char="●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lvl="7">
              <a:spcBef>
                <a:spcPts val="360"/>
              </a:spcBef>
              <a:buClr>
                <a:srgbClr val="38761D"/>
              </a:buClr>
              <a:buSzPts val="1800"/>
              <a:buFont typeface="Corsiva"/>
              <a:buChar char="○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lvl="8">
              <a:spcBef>
                <a:spcPts val="360"/>
              </a:spcBef>
              <a:buClr>
                <a:srgbClr val="38761D"/>
              </a:buClr>
              <a:buSzPts val="1800"/>
              <a:buFont typeface="Corsiva"/>
              <a:buChar char="■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endParaRPr/>
          </a:p>
        </p:txBody>
      </p:sp>
      <p:pic>
        <p:nvPicPr>
          <p:cNvPr id="8" name="Shape 8" descr="Miami Logo.gif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275" y="4653040"/>
            <a:ext cx="659700" cy="42355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  <a:solidFill>
            <a:srgbClr val="CCCCCC"/>
          </a:solidFill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8.5 Use Properties of Trapezoids and Kites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2840054"/>
            <a:ext cx="7772400" cy="784738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Mr</a:t>
            </a: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s. </a:t>
            </a:r>
            <a:r>
              <a:rPr lang="en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Vazquez</a:t>
            </a:r>
            <a:endParaRPr lang="en">
              <a:solidFill>
                <a:srgbClr val="FFFFFF"/>
              </a:solidFill>
              <a:latin typeface="Syncopate"/>
              <a:ea typeface="Syncopate"/>
              <a:cs typeface="Syncopate"/>
              <a:sym typeface="Syncopate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Geometry</a:t>
            </a:r>
          </a:p>
        </p:txBody>
      </p:sp>
      <p:pic>
        <p:nvPicPr>
          <p:cNvPr id="30" name="Shape 30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700" cy="423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g-srt.2.5, g-gpe.2.4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Essential Question: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do I use properties of trapezoids &amp; kites?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Corsiva"/>
              <a:ea typeface="Corsiva"/>
              <a:cs typeface="Corsiva"/>
              <a:sym typeface="Corsiva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Objective: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</a:rPr>
              <a:t>Students will be able to </a:t>
            </a:r>
            <a:r>
              <a:rPr lang="en"/>
              <a:t>solve for parts of trapezoids &amp; kites using their properties.</a:t>
            </a:r>
          </a:p>
        </p:txBody>
      </p:sp>
      <p:pic>
        <p:nvPicPr>
          <p:cNvPr id="37" name="Shape 37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700" cy="423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Trapezoid: </a:t>
            </a:r>
            <a:br>
              <a:rPr lang="en"/>
            </a:br>
            <a:r>
              <a:rPr lang="en"/>
              <a:t>quadrilateral with one pair of || sides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B45F06"/>
                </a:solidFill>
              </a:rPr>
              <a:t>Kite:</a:t>
            </a:r>
            <a:br>
              <a:rPr lang="en">
                <a:solidFill>
                  <a:srgbClr val="B45F06"/>
                </a:solidFill>
              </a:rPr>
            </a:br>
            <a:r>
              <a:rPr lang="en">
                <a:solidFill>
                  <a:srgbClr val="B45F06"/>
                </a:solidFill>
              </a:rPr>
              <a:t>quadrilateral that has two pairs of consecutive ≅ sides</a:t>
            </a:r>
          </a:p>
        </p:txBody>
      </p:sp>
      <p:sp>
        <p:nvSpPr>
          <p:cNvPr id="45" name="Shape 45"/>
          <p:cNvSpPr/>
          <p:nvPr/>
        </p:nvSpPr>
        <p:spPr>
          <a:xfrm>
            <a:off x="1270700" y="2790550"/>
            <a:ext cx="2192400" cy="1594500"/>
          </a:xfrm>
          <a:prstGeom prst="trapezoid">
            <a:avLst>
              <a:gd name="adj" fmla="val 33595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46" name="Shape 46" descr="b71fbf2f-301d-435f-95c7-7e948ecdfa70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59200" y="2790546"/>
            <a:ext cx="1460650" cy="213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Thm 8.14 </a:t>
            </a:r>
            <a:r>
              <a:rPr lang="en" sz="3000">
                <a:solidFill>
                  <a:srgbClr val="B45F06"/>
                </a:solidFill>
              </a:rPr>
              <a:t>(8.15 = converse)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If a trapezoid is isosceles, then each pair of base ∡s is ≅. </a:t>
            </a:r>
          </a:p>
        </p:txBody>
      </p:sp>
      <p:pic>
        <p:nvPicPr>
          <p:cNvPr id="53" name="Shape 53" descr="350px-Isoscelestriangle2.svg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72775" y="2229550"/>
            <a:ext cx="3333750" cy="1666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Thm 8.16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If a trapezoid is isosceles iff its diagonals are ≅. </a:t>
            </a:r>
          </a:p>
        </p:txBody>
      </p:sp>
      <p:pic>
        <p:nvPicPr>
          <p:cNvPr id="60" name="Shape 60" descr="350px-Isoscelestriangle2.svg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72775" y="2229550"/>
            <a:ext cx="3333750" cy="1666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000"/>
              <a:t>midsegment theorem for trapezoids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midsegment of a trapezoid is || to each base &amp; its length is ½ the sum of the lengths of the bases.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67" name="Shape 67" descr="midsegment-of-a-trapezoid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51700" y="1298656"/>
            <a:ext cx="4235100" cy="30351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thm 8.18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If a quadrilateral is a kite, then its diagonals are ⊥.</a:t>
            </a:r>
          </a:p>
        </p:txBody>
      </p:sp>
      <p:pic>
        <p:nvPicPr>
          <p:cNvPr id="74" name="Shape 74" descr="b38d4ea3-8e8f-44c3-857b-c4cfa3a49110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51705" y="1503275"/>
            <a:ext cx="4314125" cy="3119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thm 8.19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If a quadrilateral is a kite, then exactly one pair of opposite ∡s are ≅.</a:t>
            </a:r>
          </a:p>
        </p:txBody>
      </p:sp>
      <p:pic>
        <p:nvPicPr>
          <p:cNvPr id="81" name="Shape 81" descr="b38d4ea3-8e8f-44c3-857b-c4cfa3a49110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51705" y="1503275"/>
            <a:ext cx="4314125" cy="3119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</Words>
  <Application>Microsoft Office PowerPoint</Application>
  <PresentationFormat>On-screen Show (16:9)</PresentationFormat>
  <Paragraphs>21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Corsiva</vt:lpstr>
      <vt:lpstr>Syncopate</vt:lpstr>
      <vt:lpstr>Ubuntu</vt:lpstr>
      <vt:lpstr>Simple Light</vt:lpstr>
      <vt:lpstr>8.5 Use Properties of Trapezoids and Kites</vt:lpstr>
      <vt:lpstr>g-srt.2.5, g-gpe.2.4</vt:lpstr>
      <vt:lpstr>PowerPoint Presentation</vt:lpstr>
      <vt:lpstr>Thm 8.14 (8.15 = converse)</vt:lpstr>
      <vt:lpstr>Thm 8.16</vt:lpstr>
      <vt:lpstr>midsegment theorem for trapezoids</vt:lpstr>
      <vt:lpstr>thm 8.18</vt:lpstr>
      <vt:lpstr>thm 8.19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8.5 Use Properties of Trapezoids and Kites</dc:title>
  <dc:creator>Concepcion Vazquez</dc:creator>
  <cp:lastModifiedBy>Concepcion Vazquez</cp:lastModifiedBy>
  <cp:revision>1</cp:revision>
  <dcterms:modified xsi:type="dcterms:W3CDTF">2017-12-02T23:26:20Z</dcterms:modified>
</cp:coreProperties>
</file>