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4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6858000" cy="9144000"/>
  <p:embeddedFontLst>
    <p:embeddedFont>
      <p:font typeface="Ubuntu" panose="020B0604020202020204" charset="0"/>
      <p:regular r:id="rId11"/>
      <p:bold r:id="rId12"/>
      <p:italic r:id="rId13"/>
      <p:boldItalic r:id="rId14"/>
    </p:embeddedFont>
    <p:embeddedFont>
      <p:font typeface="Corsiva" panose="020B0604020202020204" charset="0"/>
      <p:regular r:id="rId15"/>
      <p:bold r:id="rId16"/>
      <p:italic r:id="rId17"/>
      <p:boldItalic r:id="rId18"/>
    </p:embeddedFont>
    <p:embeddedFont>
      <p:font typeface="Syncopate" panose="020B0604020202020204" charset="0"/>
      <p:regular r:id="rId19"/>
      <p:bold r:id="rId2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6B41EFB-BA94-491E-A611-15E760AAF509}">
  <a:tblStyle styleId="{26B41EFB-BA94-491E-A611-15E760AAF509}" styleName="Table_0">
    <a:wholeTbl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72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font" Target="fonts/font8.fntdata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font" Target="fonts/font7.fntdata"/><Relationship Id="rId2" Type="http://schemas.openxmlformats.org/officeDocument/2006/relationships/slide" Target="slides/slide1.xml"/><Relationship Id="rId16" Type="http://schemas.openxmlformats.org/officeDocument/2006/relationships/font" Target="fonts/font6.fntdata"/><Relationship Id="rId20" Type="http://schemas.openxmlformats.org/officeDocument/2006/relationships/font" Target="fonts/font10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font" Target="fonts/font5.fntdata"/><Relationship Id="rId23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19" Type="http://schemas.openxmlformats.org/officeDocument/2006/relationships/font" Target="fonts/font9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545790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381863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739231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735036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61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48124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090278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106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19784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37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25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25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2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360"/>
              </a:spcBef>
              <a:buSzPct val="100000"/>
              <a:buNone/>
              <a:defRPr sz="1800"/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CCCC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buFont typeface="Syncopate"/>
              <a:buNone/>
              <a:defRPr sz="3600" b="1">
                <a:solidFill>
                  <a:schemeClr val="lt1"/>
                </a:solidFill>
                <a:latin typeface="Syncopate"/>
                <a:ea typeface="Syncopate"/>
                <a:cs typeface="Syncopate"/>
                <a:sym typeface="Syncopate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600"/>
              </a:spcBef>
              <a:buClr>
                <a:srgbClr val="38761D"/>
              </a:buClr>
              <a:buSzPct val="100000"/>
              <a:buFont typeface="Ubuntu"/>
              <a:defRPr sz="2400">
                <a:solidFill>
                  <a:srgbClr val="38761D"/>
                </a:solidFill>
                <a:latin typeface="Ubuntu"/>
                <a:ea typeface="Ubuntu"/>
                <a:cs typeface="Ubuntu"/>
                <a:sym typeface="Ubuntu"/>
              </a:defRPr>
            </a:lvl1pPr>
            <a:lvl2pPr lvl="1">
              <a:spcBef>
                <a:spcPts val="480"/>
              </a:spcBef>
              <a:buClr>
                <a:srgbClr val="38761D"/>
              </a:buClr>
              <a:buSzPct val="100000"/>
              <a:buFont typeface="Corsiva"/>
              <a:defRPr sz="24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2pPr>
            <a:lvl3pPr lvl="2">
              <a:spcBef>
                <a:spcPts val="480"/>
              </a:spcBef>
              <a:buClr>
                <a:srgbClr val="38761D"/>
              </a:buClr>
              <a:buSzPct val="100000"/>
              <a:buFont typeface="Corsiva"/>
              <a:defRPr sz="24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3pPr>
            <a:lvl4pPr lvl="3">
              <a:spcBef>
                <a:spcPts val="360"/>
              </a:spcBef>
              <a:buClr>
                <a:srgbClr val="38761D"/>
              </a:buClr>
              <a:buSzPct val="100000"/>
              <a:buFont typeface="Corsiva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4pPr>
            <a:lvl5pPr lvl="4">
              <a:spcBef>
                <a:spcPts val="360"/>
              </a:spcBef>
              <a:buClr>
                <a:srgbClr val="38761D"/>
              </a:buClr>
              <a:buSzPct val="100000"/>
              <a:buFont typeface="Corsiva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5pPr>
            <a:lvl6pPr lvl="5">
              <a:spcBef>
                <a:spcPts val="360"/>
              </a:spcBef>
              <a:buClr>
                <a:srgbClr val="38761D"/>
              </a:buClr>
              <a:buSzPct val="100000"/>
              <a:buFont typeface="Corsiva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6pPr>
            <a:lvl7pPr lvl="6">
              <a:spcBef>
                <a:spcPts val="360"/>
              </a:spcBef>
              <a:buClr>
                <a:srgbClr val="38761D"/>
              </a:buClr>
              <a:buSzPct val="100000"/>
              <a:buFont typeface="Corsiva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7pPr>
            <a:lvl8pPr lvl="7">
              <a:spcBef>
                <a:spcPts val="360"/>
              </a:spcBef>
              <a:buClr>
                <a:srgbClr val="38761D"/>
              </a:buClr>
              <a:buSzPct val="100000"/>
              <a:buFont typeface="Corsiva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8pPr>
            <a:lvl9pPr lvl="8">
              <a:spcBef>
                <a:spcPts val="360"/>
              </a:spcBef>
              <a:buClr>
                <a:srgbClr val="38761D"/>
              </a:buClr>
              <a:buSzPct val="100000"/>
              <a:buFont typeface="Corsiva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9pPr>
          </a:lstStyle>
          <a:p>
            <a:endParaRPr/>
          </a:p>
        </p:txBody>
      </p:sp>
      <p:pic>
        <p:nvPicPr>
          <p:cNvPr id="8" name="Shape 8" descr="Miami Logo.gif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57275" y="4653040"/>
            <a:ext cx="659699" cy="423549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  <a:solidFill>
            <a:srgbClr val="CCCCCC"/>
          </a:solidFill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rPr>
              <a:t>9.2 Use Properties of Matrices</a:t>
            </a:r>
          </a:p>
        </p:txBody>
      </p:sp>
      <p:sp>
        <p:nvSpPr>
          <p:cNvPr id="29" name="Shape 29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37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 smtClean="0">
                <a:solidFill>
                  <a:srgbClr val="FFFFFF"/>
                </a:solidFill>
                <a:latin typeface="Syncopate"/>
                <a:ea typeface="Syncopate"/>
                <a:cs typeface="Syncopate"/>
                <a:sym typeface="Syncopate"/>
              </a:rPr>
              <a:t>Mrs. Vazquez</a:t>
            </a:r>
            <a:endParaRPr lang="en" dirty="0">
              <a:solidFill>
                <a:srgbClr val="FFFFFF"/>
              </a:solidFill>
              <a:latin typeface="Syncopate"/>
              <a:ea typeface="Syncopate"/>
              <a:cs typeface="Syncopate"/>
              <a:sym typeface="Syncopate"/>
            </a:endParaRPr>
          </a:p>
          <a:p>
            <a:pPr lvl="0">
              <a:spcBef>
                <a:spcPts val="0"/>
              </a:spcBef>
              <a:buNone/>
            </a:pPr>
            <a:r>
              <a:rPr lang="en" dirty="0">
                <a:solidFill>
                  <a:srgbClr val="FFFFFF"/>
                </a:solidFill>
                <a:latin typeface="Syncopate"/>
                <a:ea typeface="Syncopate"/>
                <a:cs typeface="Syncopate"/>
                <a:sym typeface="Syncopate"/>
              </a:rPr>
              <a:t>Geometry</a:t>
            </a:r>
          </a:p>
        </p:txBody>
      </p:sp>
      <p:pic>
        <p:nvPicPr>
          <p:cNvPr id="30" name="Shape 30" descr="Miami Logo.gif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275" y="4653040"/>
            <a:ext cx="659699" cy="4235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N.VM.8</a:t>
            </a:r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u="sng">
                <a:solidFill>
                  <a:srgbClr val="FFFFFF"/>
                </a:solidFill>
                <a:latin typeface="Corsiva"/>
                <a:ea typeface="Corsiva"/>
                <a:cs typeface="Corsiva"/>
                <a:sym typeface="Corsiva"/>
              </a:rPr>
              <a:t>Essential Question: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latin typeface="Corsiva"/>
                <a:ea typeface="Corsiva"/>
                <a:cs typeface="Corsiva"/>
                <a:sym typeface="Corsiva"/>
              </a:rPr>
              <a:t>How can matrices be used to translate figures?</a:t>
            </a:r>
          </a:p>
          <a:p>
            <a:pPr lvl="0" rtl="0">
              <a:spcBef>
                <a:spcPts val="0"/>
              </a:spcBef>
              <a:buNone/>
            </a:pPr>
            <a:endParaRPr>
              <a:latin typeface="Corsiva"/>
              <a:ea typeface="Corsiva"/>
              <a:cs typeface="Corsiva"/>
              <a:sym typeface="Corsiva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u="sng">
                <a:solidFill>
                  <a:srgbClr val="FFFFFF"/>
                </a:solidFill>
                <a:latin typeface="Corsiva"/>
                <a:ea typeface="Corsiva"/>
                <a:cs typeface="Corsiva"/>
                <a:sym typeface="Corsiva"/>
              </a:rPr>
              <a:t>Objective: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rPr>
              <a:t>Students will be able to use a </a:t>
            </a:r>
            <a:r>
              <a:rPr lang="en">
                <a:latin typeface="Corsiva"/>
                <a:ea typeface="Corsiva"/>
                <a:cs typeface="Corsiva"/>
                <a:sym typeface="Corsiva"/>
              </a:rPr>
              <a:t>matrix to translate a figure on a coordinate plane.</a:t>
            </a:r>
          </a:p>
        </p:txBody>
      </p:sp>
      <p:pic>
        <p:nvPicPr>
          <p:cNvPr id="37" name="Shape 37" descr="Miami Logo.gif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275" y="4653040"/>
            <a:ext cx="659699" cy="4235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3000"/>
              <a:t>Represent ordered on a matrix</a:t>
            </a:r>
          </a:p>
        </p:txBody>
      </p:sp>
      <p:pic>
        <p:nvPicPr>
          <p:cNvPr id="43" name="Shape 43" descr="planeExam3.gif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15231" y="1392593"/>
            <a:ext cx="3227099" cy="3340825"/>
          </a:xfrm>
          <a:prstGeom prst="rect">
            <a:avLst/>
          </a:prstGeom>
          <a:noFill/>
          <a:ln>
            <a:noFill/>
          </a:ln>
        </p:spPr>
      </p:pic>
      <p:sp>
        <p:nvSpPr>
          <p:cNvPr id="44" name="Shape 44"/>
          <p:cNvSpPr/>
          <p:nvPr/>
        </p:nvSpPr>
        <p:spPr>
          <a:xfrm>
            <a:off x="5809875" y="1878550"/>
            <a:ext cx="62100" cy="908100"/>
          </a:xfrm>
          <a:prstGeom prst="leftBracket">
            <a:avLst>
              <a:gd name="adj" fmla="val 8333"/>
            </a:avLst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5" name="Shape 45"/>
          <p:cNvSpPr/>
          <p:nvPr/>
        </p:nvSpPr>
        <p:spPr>
          <a:xfrm rot="10800000">
            <a:off x="7439524" y="1878549"/>
            <a:ext cx="62100" cy="908100"/>
          </a:xfrm>
          <a:prstGeom prst="leftBracket">
            <a:avLst>
              <a:gd name="adj" fmla="val 8333"/>
            </a:avLst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/>
              <a:t>			Points	</a:t>
            </a:r>
          </a:p>
          <a:p>
            <a:pPr lvl="0" rtl="0">
              <a:spcBef>
                <a:spcPts val="0"/>
              </a:spcBef>
              <a:buNone/>
            </a:pPr>
            <a:r>
              <a:rPr lang="en" dirty="0"/>
              <a:t> </a:t>
            </a:r>
            <a:r>
              <a:rPr lang="en" dirty="0" smtClean="0"/>
              <a:t>       </a:t>
            </a:r>
          </a:p>
          <a:p>
            <a:pPr lvl="0" rtl="0">
              <a:spcBef>
                <a:spcPts val="0"/>
              </a:spcBef>
              <a:buNone/>
            </a:pPr>
            <a:r>
              <a:rPr lang="en" dirty="0"/>
              <a:t> </a:t>
            </a:r>
            <a:r>
              <a:rPr lang="en" dirty="0" smtClean="0"/>
              <a:t>       x</a:t>
            </a:r>
            <a:endParaRPr lang="en" dirty="0"/>
          </a:p>
          <a:p>
            <a:pPr lvl="0" rtl="0">
              <a:spcBef>
                <a:spcPts val="0"/>
              </a:spcBef>
              <a:buNone/>
            </a:pPr>
            <a:r>
              <a:rPr lang="en" dirty="0"/>
              <a:t> </a:t>
            </a:r>
            <a:r>
              <a:rPr lang="en" dirty="0" smtClean="0"/>
              <a:t>       </a:t>
            </a:r>
            <a:r>
              <a:rPr lang="en" dirty="0" smtClean="0"/>
              <a:t>y</a:t>
            </a:r>
            <a:endParaRPr lang="en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Represent in a matrix</a:t>
            </a:r>
          </a:p>
        </p:txBody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200">
                <a:solidFill>
                  <a:srgbClr val="B45F06"/>
                </a:solidFill>
              </a:rPr>
              <a:t>∆ABC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200">
                <a:solidFill>
                  <a:srgbClr val="B45F06"/>
                </a:solidFill>
              </a:rPr>
              <a:t>A (3,5)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200">
                <a:solidFill>
                  <a:srgbClr val="B45F06"/>
                </a:solidFill>
              </a:rPr>
              <a:t>B (6,7)</a:t>
            </a:r>
          </a:p>
          <a:p>
            <a:pPr lvl="0">
              <a:spcBef>
                <a:spcPts val="0"/>
              </a:spcBef>
              <a:buNone/>
            </a:pPr>
            <a:r>
              <a:rPr lang="en" sz="2200">
                <a:solidFill>
                  <a:srgbClr val="B45F06"/>
                </a:solidFill>
              </a:rPr>
              <a:t>C (7,3)</a:t>
            </a:r>
          </a:p>
        </p:txBody>
      </p:sp>
      <p:sp>
        <p:nvSpPr>
          <p:cNvPr id="53" name="Shape 53"/>
          <p:cNvSpPr/>
          <p:nvPr/>
        </p:nvSpPr>
        <p:spPr>
          <a:xfrm>
            <a:off x="5337100" y="1791475"/>
            <a:ext cx="49799" cy="796199"/>
          </a:xfrm>
          <a:prstGeom prst="leftBracket">
            <a:avLst>
              <a:gd name="adj" fmla="val 8333"/>
            </a:avLst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4" name="Shape 54"/>
          <p:cNvSpPr/>
          <p:nvPr/>
        </p:nvSpPr>
        <p:spPr>
          <a:xfrm flipH="1">
            <a:off x="6746025" y="1791475"/>
            <a:ext cx="49799" cy="796199"/>
          </a:xfrm>
          <a:prstGeom prst="leftBracket">
            <a:avLst>
              <a:gd name="adj" fmla="val 8333"/>
            </a:avLst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graphicFrame>
        <p:nvGraphicFramePr>
          <p:cNvPr id="55" name="Shape 55"/>
          <p:cNvGraphicFramePr/>
          <p:nvPr/>
        </p:nvGraphicFramePr>
        <p:xfrm>
          <a:off x="5337100" y="1429475"/>
          <a:ext cx="1400175" cy="1188630"/>
        </p:xfrm>
        <a:graphic>
          <a:graphicData uri="http://schemas.openxmlformats.org/drawingml/2006/table">
            <a:tbl>
              <a:tblPr>
                <a:noFill/>
                <a:tableStyleId>{26B41EFB-BA94-491E-A611-15E760AAF509}</a:tableStyleId>
              </a:tblPr>
              <a:tblGrid>
                <a:gridCol w="466725"/>
                <a:gridCol w="466725"/>
                <a:gridCol w="466725"/>
              </a:tblGrid>
              <a:tr h="381000"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A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B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C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3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6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7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200"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5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7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3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Add/Subtract</a:t>
            </a:r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1800" dirty="0" smtClean="0">
                <a:solidFill>
                  <a:srgbClr val="B45F06"/>
                </a:solidFill>
              </a:rPr>
              <a:t> </a:t>
            </a:r>
            <a:endParaRPr sz="1800" dirty="0">
              <a:solidFill>
                <a:srgbClr val="B45F06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sz="1800" dirty="0">
                <a:solidFill>
                  <a:srgbClr val="B45F06"/>
                </a:solidFill>
              </a:rPr>
              <a:t> </a:t>
            </a:r>
            <a:r>
              <a:rPr lang="en" sz="1800" dirty="0" smtClean="0">
                <a:solidFill>
                  <a:srgbClr val="B45F06"/>
                </a:solidFill>
              </a:rPr>
              <a:t>         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 dirty="0">
                <a:solidFill>
                  <a:srgbClr val="B45F06"/>
                </a:solidFill>
              </a:rPr>
              <a:t> </a:t>
            </a:r>
            <a:r>
              <a:rPr lang="en" sz="1800" dirty="0" smtClean="0">
                <a:solidFill>
                  <a:srgbClr val="B45F06"/>
                </a:solidFill>
              </a:rPr>
              <a:t>        </a:t>
            </a:r>
            <a:r>
              <a:rPr lang="en" sz="1800" dirty="0" smtClean="0">
                <a:solidFill>
                  <a:srgbClr val="B45F06"/>
                </a:solidFill>
              </a:rPr>
              <a:t>6</a:t>
            </a:r>
            <a:r>
              <a:rPr lang="en" sz="1800" dirty="0">
                <a:solidFill>
                  <a:srgbClr val="B45F06"/>
                </a:solidFill>
              </a:rPr>
              <a:t>	</a:t>
            </a:r>
            <a:r>
              <a:rPr lang="en" sz="1800" dirty="0" smtClean="0">
                <a:solidFill>
                  <a:srgbClr val="B45F06"/>
                </a:solidFill>
              </a:rPr>
              <a:t>8      5</a:t>
            </a:r>
            <a:r>
              <a:rPr lang="en" sz="1800" dirty="0">
                <a:solidFill>
                  <a:srgbClr val="B45F06"/>
                </a:solidFill>
              </a:rPr>
              <a:t>	</a:t>
            </a:r>
            <a:r>
              <a:rPr lang="en" sz="1800" dirty="0" smtClean="0">
                <a:solidFill>
                  <a:srgbClr val="B45F06"/>
                </a:solidFill>
              </a:rPr>
              <a:t>        1</a:t>
            </a:r>
            <a:r>
              <a:rPr lang="en" sz="1800" dirty="0">
                <a:solidFill>
                  <a:srgbClr val="B45F06"/>
                </a:solidFill>
              </a:rPr>
              <a:t> </a:t>
            </a:r>
            <a:r>
              <a:rPr lang="en" sz="1800" dirty="0" smtClean="0">
                <a:solidFill>
                  <a:srgbClr val="B45F06"/>
                </a:solidFill>
              </a:rPr>
              <a:t> </a:t>
            </a:r>
            <a:r>
              <a:rPr lang="en" sz="1800" dirty="0" smtClean="0">
                <a:solidFill>
                  <a:srgbClr val="B45F06"/>
                </a:solidFill>
              </a:rPr>
              <a:t>-  7    0</a:t>
            </a:r>
            <a:endParaRPr lang="en" sz="1800" dirty="0">
              <a:solidFill>
                <a:srgbClr val="B45F06"/>
              </a:solidFill>
            </a:endParaRPr>
          </a:p>
          <a:p>
            <a:pPr lvl="0">
              <a:spcBef>
                <a:spcPts val="0"/>
              </a:spcBef>
              <a:buNone/>
            </a:pPr>
            <a:r>
              <a:rPr lang="en" sz="1800" dirty="0">
                <a:solidFill>
                  <a:srgbClr val="B45F06"/>
                </a:solidFill>
              </a:rPr>
              <a:t> </a:t>
            </a:r>
            <a:r>
              <a:rPr lang="en" sz="1800" dirty="0" smtClean="0">
                <a:solidFill>
                  <a:srgbClr val="B45F06"/>
                </a:solidFill>
              </a:rPr>
              <a:t>       </a:t>
            </a:r>
            <a:r>
              <a:rPr lang="en" sz="1800" dirty="0" smtClean="0">
                <a:solidFill>
                  <a:srgbClr val="B45F06"/>
                </a:solidFill>
              </a:rPr>
              <a:t>4</a:t>
            </a:r>
            <a:r>
              <a:rPr lang="en" sz="1800" dirty="0">
                <a:solidFill>
                  <a:srgbClr val="B45F06"/>
                </a:solidFill>
              </a:rPr>
              <a:t>	</a:t>
            </a:r>
            <a:r>
              <a:rPr lang="en" sz="1800" dirty="0" smtClean="0">
                <a:solidFill>
                  <a:srgbClr val="B45F06"/>
                </a:solidFill>
              </a:rPr>
              <a:t>9     -</a:t>
            </a:r>
            <a:r>
              <a:rPr lang="en" sz="1800" dirty="0">
                <a:solidFill>
                  <a:srgbClr val="B45F06"/>
                </a:solidFill>
              </a:rPr>
              <a:t>1	</a:t>
            </a:r>
            <a:r>
              <a:rPr lang="en" sz="1800" dirty="0" smtClean="0">
                <a:solidFill>
                  <a:srgbClr val="B45F06"/>
                </a:solidFill>
              </a:rPr>
              <a:t>        4</a:t>
            </a:r>
            <a:r>
              <a:rPr lang="en" sz="1800" dirty="0">
                <a:solidFill>
                  <a:srgbClr val="B45F06"/>
                </a:solidFill>
              </a:rPr>
              <a:t> </a:t>
            </a:r>
            <a:r>
              <a:rPr lang="en" sz="1800" dirty="0" smtClean="0">
                <a:solidFill>
                  <a:srgbClr val="B45F06"/>
                </a:solidFill>
              </a:rPr>
              <a:t>  </a:t>
            </a:r>
            <a:r>
              <a:rPr lang="en" sz="1800" dirty="0" smtClean="0">
                <a:solidFill>
                  <a:srgbClr val="B45F06"/>
                </a:solidFill>
              </a:rPr>
              <a:t>-2</a:t>
            </a:r>
            <a:r>
              <a:rPr lang="en" sz="1800" dirty="0">
                <a:solidFill>
                  <a:srgbClr val="B45F06"/>
                </a:solidFill>
              </a:rPr>
              <a:t>	</a:t>
            </a:r>
            <a:r>
              <a:rPr lang="en" sz="1800" dirty="0" smtClean="0">
                <a:solidFill>
                  <a:srgbClr val="B45F06"/>
                </a:solidFill>
              </a:rPr>
              <a:t>     3</a:t>
            </a:r>
            <a:endParaRPr lang="en" sz="1800" dirty="0">
              <a:solidFill>
                <a:srgbClr val="B45F06"/>
              </a:solidFill>
            </a:endParaRPr>
          </a:p>
        </p:txBody>
      </p:sp>
      <p:sp>
        <p:nvSpPr>
          <p:cNvPr id="62" name="Shape 62"/>
          <p:cNvSpPr/>
          <p:nvPr/>
        </p:nvSpPr>
        <p:spPr>
          <a:xfrm>
            <a:off x="908175" y="1579975"/>
            <a:ext cx="136800" cy="932999"/>
          </a:xfrm>
          <a:prstGeom prst="leftBracket">
            <a:avLst>
              <a:gd name="adj" fmla="val 8333"/>
            </a:avLst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3" name="Shape 63"/>
          <p:cNvSpPr/>
          <p:nvPr/>
        </p:nvSpPr>
        <p:spPr>
          <a:xfrm flipH="1">
            <a:off x="3872199" y="1579975"/>
            <a:ext cx="136800" cy="932999"/>
          </a:xfrm>
          <a:prstGeom prst="leftBracket">
            <a:avLst>
              <a:gd name="adj" fmla="val 8333"/>
            </a:avLst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4" name="Shape 64"/>
          <p:cNvSpPr/>
          <p:nvPr/>
        </p:nvSpPr>
        <p:spPr>
          <a:xfrm flipH="1">
            <a:off x="2108699" y="1579975"/>
            <a:ext cx="136800" cy="932999"/>
          </a:xfrm>
          <a:prstGeom prst="leftBracket">
            <a:avLst>
              <a:gd name="adj" fmla="val 8333"/>
            </a:avLst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5" name="Shape 65"/>
          <p:cNvSpPr/>
          <p:nvPr/>
        </p:nvSpPr>
        <p:spPr>
          <a:xfrm>
            <a:off x="2696550" y="1579975"/>
            <a:ext cx="136800" cy="932999"/>
          </a:xfrm>
          <a:prstGeom prst="leftBracket">
            <a:avLst>
              <a:gd name="adj" fmla="val 8333"/>
            </a:avLst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6" name="Shape 66"/>
          <p:cNvSpPr/>
          <p:nvPr/>
        </p:nvSpPr>
        <p:spPr>
          <a:xfrm>
            <a:off x="2303025" y="1890925"/>
            <a:ext cx="336000" cy="311099"/>
          </a:xfrm>
          <a:prstGeom prst="mathPlus">
            <a:avLst>
              <a:gd name="adj1" fmla="val 23520"/>
            </a:avLst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7" name="Shape 67"/>
          <p:cNvSpPr/>
          <p:nvPr/>
        </p:nvSpPr>
        <p:spPr>
          <a:xfrm>
            <a:off x="1496000" y="3051100"/>
            <a:ext cx="136800" cy="932999"/>
          </a:xfrm>
          <a:prstGeom prst="leftBracket">
            <a:avLst>
              <a:gd name="adj" fmla="val 8333"/>
            </a:avLst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8" name="Shape 68"/>
          <p:cNvSpPr/>
          <p:nvPr/>
        </p:nvSpPr>
        <p:spPr>
          <a:xfrm flipH="1">
            <a:off x="2957774" y="3051100"/>
            <a:ext cx="136800" cy="932999"/>
          </a:xfrm>
          <a:prstGeom prst="leftBracket">
            <a:avLst>
              <a:gd name="adj" fmla="val 8333"/>
            </a:avLst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9" name="Shape 69"/>
          <p:cNvSpPr/>
          <p:nvPr/>
        </p:nvSpPr>
        <p:spPr>
          <a:xfrm>
            <a:off x="845975" y="3334150"/>
            <a:ext cx="336000" cy="311099"/>
          </a:xfrm>
          <a:prstGeom prst="mathEqual">
            <a:avLst>
              <a:gd name="adj1" fmla="val 23520"/>
              <a:gd name="adj2" fmla="val 11760"/>
            </a:avLst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sz="1800" dirty="0"/>
          </a:p>
          <a:p>
            <a:pPr lvl="0" rtl="0">
              <a:spcBef>
                <a:spcPts val="0"/>
              </a:spcBef>
              <a:buNone/>
            </a:pPr>
            <a:r>
              <a:rPr lang="en" sz="1800" dirty="0"/>
              <a:t> </a:t>
            </a:r>
            <a:r>
              <a:rPr lang="en" sz="1800" dirty="0" smtClean="0"/>
              <a:t>         </a:t>
            </a:r>
            <a:r>
              <a:rPr lang="en" sz="1800" dirty="0" smtClean="0"/>
              <a:t>1</a:t>
            </a:r>
            <a:r>
              <a:rPr lang="en" sz="1800" dirty="0"/>
              <a:t>	-</a:t>
            </a:r>
            <a:r>
              <a:rPr lang="en" sz="1800" dirty="0" smtClean="0"/>
              <a:t>4</a:t>
            </a:r>
            <a:r>
              <a:rPr lang="en" sz="1800" dirty="0"/>
              <a:t>	</a:t>
            </a:r>
            <a:r>
              <a:rPr lang="en" sz="1800" dirty="0" smtClean="0"/>
              <a:t>2    3</a:t>
            </a:r>
            <a:endParaRPr lang="en" sz="1800" dirty="0"/>
          </a:p>
          <a:p>
            <a:pPr lvl="0">
              <a:spcBef>
                <a:spcPts val="0"/>
              </a:spcBef>
              <a:buNone/>
            </a:pPr>
            <a:r>
              <a:rPr lang="en" sz="1800" dirty="0"/>
              <a:t> </a:t>
            </a:r>
            <a:r>
              <a:rPr lang="en" sz="1800" dirty="0" smtClean="0"/>
              <a:t>         </a:t>
            </a:r>
            <a:r>
              <a:rPr lang="en" sz="1800" dirty="0" smtClean="0"/>
              <a:t>3</a:t>
            </a:r>
            <a:r>
              <a:rPr lang="en" sz="1800" dirty="0"/>
              <a:t>	-</a:t>
            </a:r>
            <a:r>
              <a:rPr lang="en" sz="1800" dirty="0" smtClean="0"/>
              <a:t>5</a:t>
            </a:r>
            <a:r>
              <a:rPr lang="en" sz="1800" dirty="0"/>
              <a:t>	</a:t>
            </a:r>
            <a:r>
              <a:rPr lang="en" sz="1800" dirty="0" smtClean="0"/>
              <a:t>7    8</a:t>
            </a:r>
            <a:endParaRPr lang="en" sz="1800" dirty="0"/>
          </a:p>
        </p:txBody>
      </p:sp>
      <p:sp>
        <p:nvSpPr>
          <p:cNvPr id="71" name="Shape 71"/>
          <p:cNvSpPr/>
          <p:nvPr/>
        </p:nvSpPr>
        <p:spPr>
          <a:xfrm>
            <a:off x="5175375" y="1579975"/>
            <a:ext cx="136800" cy="857400"/>
          </a:xfrm>
          <a:prstGeom prst="leftBracket">
            <a:avLst>
              <a:gd name="adj" fmla="val 8333"/>
            </a:avLst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2" name="Shape 72"/>
          <p:cNvSpPr/>
          <p:nvPr/>
        </p:nvSpPr>
        <p:spPr>
          <a:xfrm flipH="1">
            <a:off x="5826962" y="1579975"/>
            <a:ext cx="136800" cy="857400"/>
          </a:xfrm>
          <a:prstGeom prst="leftBracket">
            <a:avLst>
              <a:gd name="adj" fmla="val 8333"/>
            </a:avLst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3" name="Shape 73"/>
          <p:cNvSpPr/>
          <p:nvPr/>
        </p:nvSpPr>
        <p:spPr>
          <a:xfrm>
            <a:off x="6478550" y="1579975"/>
            <a:ext cx="136800" cy="857400"/>
          </a:xfrm>
          <a:prstGeom prst="leftBracket">
            <a:avLst>
              <a:gd name="adj" fmla="val 8333"/>
            </a:avLst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4" name="Shape 74"/>
          <p:cNvSpPr/>
          <p:nvPr/>
        </p:nvSpPr>
        <p:spPr>
          <a:xfrm flipH="1">
            <a:off x="7187674" y="1579975"/>
            <a:ext cx="136800" cy="857400"/>
          </a:xfrm>
          <a:prstGeom prst="leftBracket">
            <a:avLst>
              <a:gd name="adj" fmla="val 8333"/>
            </a:avLst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5" name="Shape 75"/>
          <p:cNvSpPr/>
          <p:nvPr/>
        </p:nvSpPr>
        <p:spPr>
          <a:xfrm>
            <a:off x="6053150" y="1922125"/>
            <a:ext cx="336000" cy="248700"/>
          </a:xfrm>
          <a:prstGeom prst="mathMinus">
            <a:avLst>
              <a:gd name="adj1" fmla="val 23520"/>
            </a:avLst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6" name="Shape 76"/>
          <p:cNvSpPr/>
          <p:nvPr/>
        </p:nvSpPr>
        <p:spPr>
          <a:xfrm>
            <a:off x="6152750" y="3029575"/>
            <a:ext cx="136800" cy="857400"/>
          </a:xfrm>
          <a:prstGeom prst="leftBracket">
            <a:avLst>
              <a:gd name="adj" fmla="val 8333"/>
            </a:avLst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7" name="Shape 77"/>
          <p:cNvSpPr/>
          <p:nvPr/>
        </p:nvSpPr>
        <p:spPr>
          <a:xfrm flipH="1">
            <a:off x="7050862" y="3029575"/>
            <a:ext cx="136800" cy="857400"/>
          </a:xfrm>
          <a:prstGeom prst="leftBracket">
            <a:avLst>
              <a:gd name="adj" fmla="val 8333"/>
            </a:avLst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8" name="Shape 78"/>
          <p:cNvSpPr/>
          <p:nvPr/>
        </p:nvSpPr>
        <p:spPr>
          <a:xfrm>
            <a:off x="5583287" y="3362050"/>
            <a:ext cx="336000" cy="311099"/>
          </a:xfrm>
          <a:prstGeom prst="mathEqual">
            <a:avLst>
              <a:gd name="adj1" fmla="val 23520"/>
              <a:gd name="adj2" fmla="val 11760"/>
            </a:avLst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graphicFrame>
        <p:nvGraphicFramePr>
          <p:cNvPr id="79" name="Shape 79"/>
          <p:cNvGraphicFramePr/>
          <p:nvPr/>
        </p:nvGraphicFramePr>
        <p:xfrm>
          <a:off x="1499375" y="3136600"/>
          <a:ext cx="1624275" cy="792420"/>
        </p:xfrm>
        <a:graphic>
          <a:graphicData uri="http://schemas.openxmlformats.org/drawingml/2006/table">
            <a:tbl>
              <a:tblPr>
                <a:noFill/>
                <a:tableStyleId>{26B41EFB-BA94-491E-A611-15E760AAF509}</a:tableStyleId>
              </a:tblPr>
              <a:tblGrid>
                <a:gridCol w="541425"/>
                <a:gridCol w="541425"/>
                <a:gridCol w="541425"/>
              </a:tblGrid>
              <a:tr h="381000"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7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1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5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8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7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2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0" name="Shape 80"/>
          <p:cNvGraphicFramePr/>
          <p:nvPr/>
        </p:nvGraphicFramePr>
        <p:xfrm>
          <a:off x="6154475" y="3108700"/>
          <a:ext cx="1070150" cy="792420"/>
        </p:xfrm>
        <a:graphic>
          <a:graphicData uri="http://schemas.openxmlformats.org/drawingml/2006/table">
            <a:tbl>
              <a:tblPr>
                <a:noFill/>
                <a:tableStyleId>{26B41EFB-BA94-491E-A611-15E760AAF509}</a:tableStyleId>
              </a:tblPr>
              <a:tblGrid>
                <a:gridCol w="535075"/>
                <a:gridCol w="535075"/>
              </a:tblGrid>
              <a:tr h="396200"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-1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-7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200"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-4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-13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translate in a matrix</a:t>
            </a:r>
          </a:p>
        </p:txBody>
      </p:sp>
      <p:sp>
        <p:nvSpPr>
          <p:cNvPr id="86" name="Shape 86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 dirty="0"/>
              <a:t>Ordered Pairs + Translation Matrix</a:t>
            </a:r>
          </a:p>
          <a:p>
            <a:pPr lvl="0" rtl="0">
              <a:spcBef>
                <a:spcPts val="0"/>
              </a:spcBef>
              <a:buNone/>
            </a:pPr>
            <a:endParaRPr sz="1800" dirty="0"/>
          </a:p>
          <a:p>
            <a:pPr lvl="0" rtl="0">
              <a:spcBef>
                <a:spcPts val="0"/>
              </a:spcBef>
              <a:buNone/>
            </a:pPr>
            <a:endParaRPr sz="1800" dirty="0"/>
          </a:p>
          <a:p>
            <a:pPr lvl="0" rtl="0">
              <a:spcBef>
                <a:spcPts val="0"/>
              </a:spcBef>
              <a:buNone/>
            </a:pPr>
            <a:endParaRPr sz="1800" dirty="0"/>
          </a:p>
          <a:p>
            <a:pPr lvl="0" rtl="0">
              <a:spcBef>
                <a:spcPts val="0"/>
              </a:spcBef>
              <a:buNone/>
            </a:pPr>
            <a:endParaRPr sz="1800" dirty="0"/>
          </a:p>
          <a:p>
            <a:pPr lvl="0" rtl="0">
              <a:spcBef>
                <a:spcPts val="0"/>
              </a:spcBef>
              <a:buNone/>
            </a:pPr>
            <a:endParaRPr sz="1800" dirty="0"/>
          </a:p>
          <a:p>
            <a:pPr lvl="0" rtl="0">
              <a:spcBef>
                <a:spcPts val="0"/>
              </a:spcBef>
              <a:buNone/>
            </a:pPr>
            <a:endParaRPr sz="1800" dirty="0"/>
          </a:p>
          <a:p>
            <a:pPr lvl="0" rtl="0">
              <a:spcBef>
                <a:spcPts val="0"/>
              </a:spcBef>
              <a:buNone/>
            </a:pPr>
            <a:endParaRPr sz="1800" dirty="0"/>
          </a:p>
          <a:p>
            <a:pPr lvl="0" rtl="0">
              <a:spcBef>
                <a:spcPts val="0"/>
              </a:spcBef>
              <a:buNone/>
            </a:pPr>
            <a:endParaRPr sz="1800" dirty="0"/>
          </a:p>
          <a:p>
            <a:pPr lvl="0" rtl="0">
              <a:spcBef>
                <a:spcPts val="0"/>
              </a:spcBef>
              <a:buNone/>
            </a:pPr>
            <a:endParaRPr lang="en" sz="1800" dirty="0" smtClean="0"/>
          </a:p>
          <a:p>
            <a:pPr lvl="0" rtl="0">
              <a:spcBef>
                <a:spcPts val="0"/>
              </a:spcBef>
              <a:buNone/>
            </a:pPr>
            <a:endParaRPr lang="en" sz="1800" dirty="0"/>
          </a:p>
          <a:p>
            <a:pPr lvl="0" rtl="0">
              <a:spcBef>
                <a:spcPts val="0"/>
              </a:spcBef>
              <a:buNone/>
            </a:pPr>
            <a:r>
              <a:rPr lang="en" sz="1800" dirty="0" smtClean="0"/>
              <a:t>= </a:t>
            </a:r>
            <a:r>
              <a:rPr lang="en" sz="1800" dirty="0"/>
              <a:t>Translated Ordered Pairs</a:t>
            </a:r>
          </a:p>
          <a:p>
            <a:pPr lvl="0" rtl="0">
              <a:spcBef>
                <a:spcPts val="0"/>
              </a:spcBef>
              <a:buNone/>
            </a:pPr>
            <a:endParaRPr sz="1800" dirty="0"/>
          </a:p>
          <a:p>
            <a:pPr lvl="0" rtl="0">
              <a:spcBef>
                <a:spcPts val="0"/>
              </a:spcBef>
              <a:buNone/>
            </a:pPr>
            <a:endParaRPr sz="1800" dirty="0"/>
          </a:p>
          <a:p>
            <a:pPr lvl="0">
              <a:spcBef>
                <a:spcPts val="0"/>
              </a:spcBef>
              <a:buNone/>
            </a:pPr>
            <a:r>
              <a:rPr lang="en" sz="1800" dirty="0"/>
              <a:t>	</a:t>
            </a:r>
          </a:p>
        </p:txBody>
      </p:sp>
      <p:pic>
        <p:nvPicPr>
          <p:cNvPr id="87" name="Shape 87" descr="35739.gif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" y="1381212"/>
            <a:ext cx="3505200" cy="2828925"/>
          </a:xfrm>
          <a:prstGeom prst="rect">
            <a:avLst/>
          </a:prstGeom>
          <a:noFill/>
          <a:ln>
            <a:noFill/>
          </a:ln>
        </p:spPr>
      </p:pic>
      <p:sp>
        <p:nvSpPr>
          <p:cNvPr id="88" name="Shape 88"/>
          <p:cNvSpPr/>
          <p:nvPr/>
        </p:nvSpPr>
        <p:spPr>
          <a:xfrm>
            <a:off x="5038525" y="1940775"/>
            <a:ext cx="99599" cy="857400"/>
          </a:xfrm>
          <a:prstGeom prst="leftBracket">
            <a:avLst>
              <a:gd name="adj" fmla="val 8333"/>
            </a:avLst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9" name="Shape 89"/>
          <p:cNvSpPr/>
          <p:nvPr/>
        </p:nvSpPr>
        <p:spPr>
          <a:xfrm flipH="1">
            <a:off x="5952925" y="1940775"/>
            <a:ext cx="99599" cy="857400"/>
          </a:xfrm>
          <a:prstGeom prst="leftBracket">
            <a:avLst>
              <a:gd name="adj" fmla="val 8333"/>
            </a:avLst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0" name="Shape 90"/>
          <p:cNvSpPr/>
          <p:nvPr/>
        </p:nvSpPr>
        <p:spPr>
          <a:xfrm>
            <a:off x="5952925" y="3249150"/>
            <a:ext cx="99599" cy="857400"/>
          </a:xfrm>
          <a:prstGeom prst="leftBracket">
            <a:avLst>
              <a:gd name="adj" fmla="val 8333"/>
            </a:avLst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1" name="Shape 91"/>
          <p:cNvSpPr/>
          <p:nvPr/>
        </p:nvSpPr>
        <p:spPr>
          <a:xfrm flipH="1">
            <a:off x="7063250" y="3249150"/>
            <a:ext cx="99599" cy="857400"/>
          </a:xfrm>
          <a:prstGeom prst="leftBracket">
            <a:avLst>
              <a:gd name="adj" fmla="val 8333"/>
            </a:avLst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2" name="Shape 92"/>
          <p:cNvSpPr/>
          <p:nvPr/>
        </p:nvSpPr>
        <p:spPr>
          <a:xfrm>
            <a:off x="6639725" y="1940775"/>
            <a:ext cx="99599" cy="857400"/>
          </a:xfrm>
          <a:prstGeom prst="leftBracket">
            <a:avLst>
              <a:gd name="adj" fmla="val 8333"/>
            </a:avLst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3" name="Shape 93"/>
          <p:cNvSpPr/>
          <p:nvPr/>
        </p:nvSpPr>
        <p:spPr>
          <a:xfrm flipH="1">
            <a:off x="7741300" y="1940775"/>
            <a:ext cx="99599" cy="857400"/>
          </a:xfrm>
          <a:prstGeom prst="leftBracket">
            <a:avLst>
              <a:gd name="adj" fmla="val 8333"/>
            </a:avLst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4" name="Shape 94"/>
          <p:cNvSpPr/>
          <p:nvPr/>
        </p:nvSpPr>
        <p:spPr>
          <a:xfrm>
            <a:off x="6178125" y="2213925"/>
            <a:ext cx="336000" cy="311099"/>
          </a:xfrm>
          <a:prstGeom prst="mathPlus">
            <a:avLst>
              <a:gd name="adj1" fmla="val 23520"/>
            </a:avLst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5" name="Shape 95"/>
          <p:cNvSpPr/>
          <p:nvPr/>
        </p:nvSpPr>
        <p:spPr>
          <a:xfrm>
            <a:off x="5446437" y="3522300"/>
            <a:ext cx="336000" cy="311099"/>
          </a:xfrm>
          <a:prstGeom prst="mathEqual">
            <a:avLst>
              <a:gd name="adj1" fmla="val 23520"/>
              <a:gd name="adj2" fmla="val 11760"/>
            </a:avLst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graphicFrame>
        <p:nvGraphicFramePr>
          <p:cNvPr id="96" name="Shape 96"/>
          <p:cNvGraphicFramePr/>
          <p:nvPr/>
        </p:nvGraphicFramePr>
        <p:xfrm>
          <a:off x="4962325" y="1615275"/>
          <a:ext cx="1148550" cy="1188630"/>
        </p:xfrm>
        <a:graphic>
          <a:graphicData uri="http://schemas.openxmlformats.org/drawingml/2006/table">
            <a:tbl>
              <a:tblPr>
                <a:noFill/>
                <a:tableStyleId>{26B41EFB-BA94-491E-A611-15E760AAF509}</a:tableStyleId>
              </a:tblPr>
              <a:tblGrid>
                <a:gridCol w="382850"/>
                <a:gridCol w="382850"/>
                <a:gridCol w="382850"/>
              </a:tblGrid>
              <a:tr h="246400"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A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B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C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400"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-3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-3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-1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400"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0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-2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-2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7" name="Shape 97"/>
          <p:cNvGraphicFramePr/>
          <p:nvPr/>
        </p:nvGraphicFramePr>
        <p:xfrm>
          <a:off x="6639725" y="1977075"/>
          <a:ext cx="1148550" cy="792420"/>
        </p:xfrm>
        <a:graphic>
          <a:graphicData uri="http://schemas.openxmlformats.org/drawingml/2006/table">
            <a:tbl>
              <a:tblPr>
                <a:noFill/>
                <a:tableStyleId>{26B41EFB-BA94-491E-A611-15E760AAF509}</a:tableStyleId>
              </a:tblPr>
              <a:tblGrid>
                <a:gridCol w="382850"/>
                <a:gridCol w="382850"/>
                <a:gridCol w="382850"/>
              </a:tblGrid>
              <a:tr h="246400"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4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4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4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400"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3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3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3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8" name="Shape 98"/>
          <p:cNvGraphicFramePr/>
          <p:nvPr/>
        </p:nvGraphicFramePr>
        <p:xfrm>
          <a:off x="5952925" y="2959475"/>
          <a:ext cx="1148550" cy="1188630"/>
        </p:xfrm>
        <a:graphic>
          <a:graphicData uri="http://schemas.openxmlformats.org/drawingml/2006/table">
            <a:tbl>
              <a:tblPr>
                <a:noFill/>
                <a:tableStyleId>{26B41EFB-BA94-491E-A611-15E760AAF509}</a:tableStyleId>
              </a:tblPr>
              <a:tblGrid>
                <a:gridCol w="382850"/>
                <a:gridCol w="382850"/>
                <a:gridCol w="382850"/>
              </a:tblGrid>
              <a:tr h="377800"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A’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B’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C’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400"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1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1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3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400"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3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1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1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Multiply</a:t>
            </a:r>
          </a:p>
        </p:txBody>
      </p:sp>
      <p:sp>
        <p:nvSpPr>
          <p:cNvPr id="104" name="Shape 104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sz="1800" dirty="0"/>
          </a:p>
          <a:p>
            <a:pPr lvl="0" rtl="0">
              <a:spcBef>
                <a:spcPts val="0"/>
              </a:spcBef>
              <a:buNone/>
            </a:pPr>
            <a:r>
              <a:rPr lang="en" sz="1800" dirty="0"/>
              <a:t> </a:t>
            </a:r>
            <a:r>
              <a:rPr lang="en" sz="1800" dirty="0" smtClean="0"/>
              <a:t>        </a:t>
            </a:r>
            <a:r>
              <a:rPr lang="en" sz="1800" dirty="0" smtClean="0"/>
              <a:t>1</a:t>
            </a:r>
            <a:r>
              <a:rPr lang="en" sz="1800" dirty="0"/>
              <a:t>	</a:t>
            </a:r>
            <a:r>
              <a:rPr lang="en" sz="1800" dirty="0" smtClean="0"/>
              <a:t>0</a:t>
            </a:r>
            <a:r>
              <a:rPr lang="en" sz="1800" dirty="0"/>
              <a:t>	</a:t>
            </a:r>
            <a:r>
              <a:rPr lang="en" sz="1800" dirty="0" smtClean="0"/>
              <a:t> 2   -</a:t>
            </a:r>
            <a:r>
              <a:rPr lang="en" sz="1800" dirty="0"/>
              <a:t>3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 dirty="0"/>
              <a:t> </a:t>
            </a:r>
            <a:r>
              <a:rPr lang="en" sz="1800" dirty="0" smtClean="0"/>
              <a:t>        </a:t>
            </a:r>
            <a:r>
              <a:rPr lang="en" sz="1800" dirty="0" smtClean="0"/>
              <a:t>4</a:t>
            </a:r>
            <a:r>
              <a:rPr lang="en" sz="1800" dirty="0"/>
              <a:t>	</a:t>
            </a:r>
            <a:r>
              <a:rPr lang="en" sz="1800" dirty="0" smtClean="0"/>
              <a:t>5</a:t>
            </a:r>
            <a:r>
              <a:rPr lang="en" sz="1800" dirty="0"/>
              <a:t>	-</a:t>
            </a:r>
            <a:r>
              <a:rPr lang="en" sz="1800" dirty="0" smtClean="0"/>
              <a:t>1   8</a:t>
            </a:r>
            <a:endParaRPr lang="en" sz="1800" dirty="0"/>
          </a:p>
          <a:p>
            <a:pPr lvl="0" rtl="0">
              <a:spcBef>
                <a:spcPts val="0"/>
              </a:spcBef>
              <a:buNone/>
            </a:pPr>
            <a:endParaRPr sz="1800" dirty="0"/>
          </a:p>
          <a:p>
            <a:pPr lvl="0" rtl="0">
              <a:spcBef>
                <a:spcPts val="0"/>
              </a:spcBef>
              <a:buNone/>
            </a:pPr>
            <a:endParaRPr sz="1800" dirty="0"/>
          </a:p>
          <a:p>
            <a:pPr lvl="0" rtl="0">
              <a:spcBef>
                <a:spcPts val="0"/>
              </a:spcBef>
              <a:buNone/>
            </a:pPr>
            <a:r>
              <a:rPr lang="en" sz="1800" dirty="0"/>
              <a:t>	</a:t>
            </a:r>
            <a:r>
              <a:rPr lang="en" sz="1800" dirty="0" smtClean="0"/>
              <a:t>		 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 dirty="0"/>
              <a:t> </a:t>
            </a:r>
            <a:r>
              <a:rPr lang="en" sz="1800" dirty="0" smtClean="0"/>
              <a:t>                        </a:t>
            </a:r>
            <a:r>
              <a:rPr lang="en" sz="1800" dirty="0" smtClean="0"/>
              <a:t>  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 dirty="0"/>
              <a:t> </a:t>
            </a:r>
            <a:r>
              <a:rPr lang="en" sz="1800" dirty="0" smtClean="0"/>
              <a:t>                          </a:t>
            </a:r>
            <a:r>
              <a:rPr lang="en" sz="1800" dirty="0" smtClean="0"/>
              <a:t>a	     b</a:t>
            </a:r>
          </a:p>
          <a:p>
            <a:pPr marL="914400" lvl="0" indent="457200" rtl="0">
              <a:spcBef>
                <a:spcPts val="0"/>
              </a:spcBef>
              <a:buNone/>
            </a:pPr>
            <a:r>
              <a:rPr lang="en" sz="1800" dirty="0" smtClean="0"/>
              <a:t> c</a:t>
            </a:r>
            <a:r>
              <a:rPr lang="en" sz="1800" dirty="0"/>
              <a:t>	     d</a:t>
            </a:r>
          </a:p>
        </p:txBody>
      </p:sp>
      <p:sp>
        <p:nvSpPr>
          <p:cNvPr id="105" name="Shape 105"/>
          <p:cNvSpPr/>
          <p:nvPr/>
        </p:nvSpPr>
        <p:spPr>
          <a:xfrm>
            <a:off x="5175375" y="1579975"/>
            <a:ext cx="136800" cy="857400"/>
          </a:xfrm>
          <a:prstGeom prst="leftBracket">
            <a:avLst>
              <a:gd name="adj" fmla="val 8333"/>
            </a:avLst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6" name="Shape 106"/>
          <p:cNvSpPr/>
          <p:nvPr/>
        </p:nvSpPr>
        <p:spPr>
          <a:xfrm flipH="1">
            <a:off x="5826962" y="1579975"/>
            <a:ext cx="136800" cy="857400"/>
          </a:xfrm>
          <a:prstGeom prst="leftBracket">
            <a:avLst>
              <a:gd name="adj" fmla="val 8333"/>
            </a:avLst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7" name="Shape 107"/>
          <p:cNvSpPr/>
          <p:nvPr/>
        </p:nvSpPr>
        <p:spPr>
          <a:xfrm>
            <a:off x="6478550" y="1579975"/>
            <a:ext cx="136800" cy="857400"/>
          </a:xfrm>
          <a:prstGeom prst="leftBracket">
            <a:avLst>
              <a:gd name="adj" fmla="val 8333"/>
            </a:avLst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8" name="Shape 108"/>
          <p:cNvSpPr/>
          <p:nvPr/>
        </p:nvSpPr>
        <p:spPr>
          <a:xfrm flipH="1">
            <a:off x="7187674" y="1579975"/>
            <a:ext cx="136800" cy="857400"/>
          </a:xfrm>
          <a:prstGeom prst="leftBracket">
            <a:avLst>
              <a:gd name="adj" fmla="val 8333"/>
            </a:avLst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9" name="Shape 109"/>
          <p:cNvSpPr/>
          <p:nvPr/>
        </p:nvSpPr>
        <p:spPr>
          <a:xfrm>
            <a:off x="6053150" y="1922125"/>
            <a:ext cx="336000" cy="248700"/>
          </a:xfrm>
          <a:prstGeom prst="mathMinus">
            <a:avLst>
              <a:gd name="adj1" fmla="val 23520"/>
            </a:avLst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0" name="Shape 110"/>
          <p:cNvSpPr/>
          <p:nvPr/>
        </p:nvSpPr>
        <p:spPr>
          <a:xfrm>
            <a:off x="6152750" y="3029575"/>
            <a:ext cx="136800" cy="857400"/>
          </a:xfrm>
          <a:prstGeom prst="leftBracket">
            <a:avLst>
              <a:gd name="adj" fmla="val 8333"/>
            </a:avLst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1" name="Shape 111"/>
          <p:cNvSpPr/>
          <p:nvPr/>
        </p:nvSpPr>
        <p:spPr>
          <a:xfrm flipH="1">
            <a:off x="7050862" y="3029575"/>
            <a:ext cx="136800" cy="857400"/>
          </a:xfrm>
          <a:prstGeom prst="leftBracket">
            <a:avLst>
              <a:gd name="adj" fmla="val 8333"/>
            </a:avLst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2" name="Shape 112"/>
          <p:cNvSpPr/>
          <p:nvPr/>
        </p:nvSpPr>
        <p:spPr>
          <a:xfrm>
            <a:off x="5583287" y="3362050"/>
            <a:ext cx="336000" cy="311099"/>
          </a:xfrm>
          <a:prstGeom prst="mathEqual">
            <a:avLst>
              <a:gd name="adj1" fmla="val 23520"/>
              <a:gd name="adj2" fmla="val 11760"/>
            </a:avLst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>
                <a:solidFill>
                  <a:srgbClr val="B45F06"/>
                </a:solidFill>
              </a:rPr>
              <a:t>Multiply Corresponding Rows &amp; Columns &amp; Find the Sum</a:t>
            </a:r>
          </a:p>
          <a:p>
            <a:pPr marL="457200" lvl="0" indent="-342900" rtl="0">
              <a:spcBef>
                <a:spcPts val="0"/>
              </a:spcBef>
              <a:buClr>
                <a:srgbClr val="B45F06"/>
              </a:buClr>
              <a:buSzPct val="100000"/>
              <a:buAutoNum type="alphaUcPeriod"/>
            </a:pPr>
            <a:r>
              <a:rPr lang="en" sz="1800">
                <a:solidFill>
                  <a:srgbClr val="B45F06"/>
                </a:solidFill>
              </a:rPr>
              <a:t>First Row x First Column</a:t>
            </a:r>
            <a:br>
              <a:rPr lang="en" sz="1800">
                <a:solidFill>
                  <a:srgbClr val="B45F06"/>
                </a:solidFill>
              </a:rPr>
            </a:br>
            <a:r>
              <a:rPr lang="en" sz="1800">
                <a:solidFill>
                  <a:srgbClr val="B45F06"/>
                </a:solidFill>
              </a:rPr>
              <a:t>1(2) + 0(-1)</a:t>
            </a:r>
          </a:p>
          <a:p>
            <a:pPr marL="457200" lvl="0" indent="-342900" rtl="0">
              <a:spcBef>
                <a:spcPts val="0"/>
              </a:spcBef>
              <a:buClr>
                <a:srgbClr val="B45F06"/>
              </a:buClr>
              <a:buSzPct val="100000"/>
              <a:buAutoNum type="alphaUcPeriod"/>
            </a:pPr>
            <a:r>
              <a:rPr lang="en" sz="1800">
                <a:solidFill>
                  <a:srgbClr val="B45F06"/>
                </a:solidFill>
              </a:rPr>
              <a:t>First Row x Second Column</a:t>
            </a:r>
            <a:br>
              <a:rPr lang="en" sz="1800">
                <a:solidFill>
                  <a:srgbClr val="B45F06"/>
                </a:solidFill>
              </a:rPr>
            </a:br>
            <a:r>
              <a:rPr lang="en" sz="1800">
                <a:solidFill>
                  <a:srgbClr val="B45F06"/>
                </a:solidFill>
              </a:rPr>
              <a:t>1(-3) + 0(8)</a:t>
            </a:r>
          </a:p>
          <a:p>
            <a:pPr marL="457200" lvl="0" indent="-342900" rtl="0">
              <a:spcBef>
                <a:spcPts val="0"/>
              </a:spcBef>
              <a:buClr>
                <a:srgbClr val="B45F06"/>
              </a:buClr>
              <a:buSzPct val="100000"/>
              <a:buAutoNum type="alphaUcPeriod"/>
            </a:pPr>
            <a:r>
              <a:rPr lang="en" sz="1800">
                <a:solidFill>
                  <a:srgbClr val="B45F06"/>
                </a:solidFill>
              </a:rPr>
              <a:t>Second Row x First Column</a:t>
            </a:r>
            <a:br>
              <a:rPr lang="en" sz="1800">
                <a:solidFill>
                  <a:srgbClr val="B45F06"/>
                </a:solidFill>
              </a:rPr>
            </a:br>
            <a:r>
              <a:rPr lang="en" sz="1800">
                <a:solidFill>
                  <a:srgbClr val="B45F06"/>
                </a:solidFill>
              </a:rPr>
              <a:t>4(2) + 5(8)</a:t>
            </a:r>
          </a:p>
          <a:p>
            <a:pPr marL="457200" lvl="0" indent="-342900">
              <a:spcBef>
                <a:spcPts val="0"/>
              </a:spcBef>
              <a:buClr>
                <a:srgbClr val="B45F06"/>
              </a:buClr>
              <a:buSzPct val="100000"/>
              <a:buAutoNum type="alphaUcPeriod"/>
            </a:pPr>
            <a:r>
              <a:rPr lang="en" sz="1800">
                <a:solidFill>
                  <a:srgbClr val="B45F06"/>
                </a:solidFill>
              </a:rPr>
              <a:t>Second Row x Second Column</a:t>
            </a:r>
            <a:br>
              <a:rPr lang="en" sz="1800">
                <a:solidFill>
                  <a:srgbClr val="B45F06"/>
                </a:solidFill>
              </a:rPr>
            </a:br>
            <a:r>
              <a:rPr lang="en" sz="1800">
                <a:solidFill>
                  <a:srgbClr val="B45F06"/>
                </a:solidFill>
              </a:rPr>
              <a:t>4(-3) + 5(8)</a:t>
            </a:r>
          </a:p>
        </p:txBody>
      </p:sp>
      <p:sp>
        <p:nvSpPr>
          <p:cNvPr id="114" name="Shape 114"/>
          <p:cNvSpPr txBox="1"/>
          <p:nvPr/>
        </p:nvSpPr>
        <p:spPr>
          <a:xfrm>
            <a:off x="4127200" y="335425"/>
            <a:ext cx="4448099" cy="1064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800">
                <a:solidFill>
                  <a:srgbClr val="38761D"/>
                </a:solidFill>
                <a:latin typeface="Ubuntu"/>
                <a:ea typeface="Ubuntu"/>
                <a:cs typeface="Ubuntu"/>
                <a:sym typeface="Ubuntu"/>
              </a:rPr>
              <a:t>The first matrix represents the amount of rows. The second matrix represents the amount of columns.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Solve</a:t>
            </a:r>
          </a:p>
        </p:txBody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B45F06"/>
                </a:solidFill>
              </a:rPr>
              <a:t>Two softball teams submit equipment lists for the season. A bat costs $25, a ball costs $4, and uniforms cost $35. Find the total cost of equipment using a matrix.</a:t>
            </a:r>
          </a:p>
        </p:txBody>
      </p:sp>
      <p:sp>
        <p:nvSpPr>
          <p:cNvPr id="121" name="Shape 121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457200" rtl="0">
              <a:spcBef>
                <a:spcPts val="0"/>
              </a:spcBef>
              <a:buNone/>
            </a:pPr>
            <a:r>
              <a:rPr lang="en" sz="1800" dirty="0"/>
              <a:t>Women’s	Men’s</a:t>
            </a:r>
          </a:p>
          <a:p>
            <a:pPr lvl="0" rtl="0">
              <a:spcBef>
                <a:spcPts val="0"/>
              </a:spcBef>
              <a:buNone/>
            </a:pPr>
            <a:r>
              <a:rPr lang="en-US" sz="1800" dirty="0" smtClean="0"/>
              <a:t>B</a:t>
            </a:r>
            <a:r>
              <a:rPr lang="en" sz="1800" dirty="0" smtClean="0"/>
              <a:t>ats  </a:t>
            </a:r>
            <a:r>
              <a:rPr lang="en" sz="1800" dirty="0"/>
              <a:t>	</a:t>
            </a:r>
            <a:r>
              <a:rPr lang="en" sz="1800" dirty="0" smtClean="0"/>
              <a:t>       13</a:t>
            </a:r>
            <a:r>
              <a:rPr lang="en" sz="1800" dirty="0"/>
              <a:t>		</a:t>
            </a:r>
            <a:r>
              <a:rPr lang="en" sz="1800" dirty="0" smtClean="0"/>
              <a:t> 15</a:t>
            </a:r>
            <a:endParaRPr lang="en" sz="1800" dirty="0"/>
          </a:p>
          <a:p>
            <a:pPr lvl="0" rtl="0">
              <a:spcBef>
                <a:spcPts val="0"/>
              </a:spcBef>
              <a:buNone/>
            </a:pPr>
            <a:r>
              <a:rPr lang="en" sz="1800" dirty="0" smtClean="0"/>
              <a:t>balls</a:t>
            </a:r>
            <a:r>
              <a:rPr lang="en" sz="1800" dirty="0"/>
              <a:t>	</a:t>
            </a:r>
            <a:r>
              <a:rPr lang="en" sz="1800" dirty="0" smtClean="0"/>
              <a:t>       42</a:t>
            </a:r>
            <a:r>
              <a:rPr lang="en" sz="1800" dirty="0"/>
              <a:t>		</a:t>
            </a:r>
            <a:r>
              <a:rPr lang="en" sz="1800" dirty="0" smtClean="0"/>
              <a:t> 45</a:t>
            </a:r>
            <a:endParaRPr lang="en" sz="1800" dirty="0"/>
          </a:p>
          <a:p>
            <a:pPr lvl="0">
              <a:spcBef>
                <a:spcPts val="0"/>
              </a:spcBef>
              <a:buNone/>
            </a:pPr>
            <a:r>
              <a:rPr lang="en-US" sz="1800" dirty="0" smtClean="0"/>
              <a:t>U</a:t>
            </a:r>
            <a:r>
              <a:rPr lang="en" sz="1800" dirty="0" smtClean="0"/>
              <a:t>niforms      16</a:t>
            </a:r>
            <a:r>
              <a:rPr lang="en" sz="1800" dirty="0"/>
              <a:t>	</a:t>
            </a:r>
            <a:r>
              <a:rPr lang="en" sz="1800"/>
              <a:t>	</a:t>
            </a:r>
            <a:r>
              <a:rPr lang="en" sz="1800" smtClean="0"/>
              <a:t> 18</a:t>
            </a:r>
            <a:endParaRPr lang="en" sz="1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214</Words>
  <Application>Microsoft Office PowerPoint</Application>
  <PresentationFormat>On-screen Show (16:9)</PresentationFormat>
  <Paragraphs>108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Ubuntu</vt:lpstr>
      <vt:lpstr>Corsiva</vt:lpstr>
      <vt:lpstr>Syncopate</vt:lpstr>
      <vt:lpstr>Arial</vt:lpstr>
      <vt:lpstr>simple-light</vt:lpstr>
      <vt:lpstr>9.2 Use Properties of Matrices</vt:lpstr>
      <vt:lpstr>N.VM.8</vt:lpstr>
      <vt:lpstr>Represent ordered on a matrix</vt:lpstr>
      <vt:lpstr>Represent in a matrix</vt:lpstr>
      <vt:lpstr>Add/Subtract</vt:lpstr>
      <vt:lpstr>translate in a matrix</vt:lpstr>
      <vt:lpstr>Multiply</vt:lpstr>
      <vt:lpstr>Solve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9.2 Use Properties of Matrices</dc:title>
  <dc:creator>Concepcion Vazquez</dc:creator>
  <cp:lastModifiedBy>Concepcion Vazquez</cp:lastModifiedBy>
  <cp:revision>1</cp:revision>
  <dcterms:modified xsi:type="dcterms:W3CDTF">2017-02-20T19:07:29Z</dcterms:modified>
</cp:coreProperties>
</file>