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Corsiva" panose="020B0604020202020204" charset="0"/>
      <p:regular r:id="rId9"/>
      <p:bold r:id="rId10"/>
      <p:italic r:id="rId11"/>
      <p:boldItalic r:id="rId12"/>
    </p:embeddedFont>
    <p:embeddedFont>
      <p:font typeface="Syncopate" panose="020B0604020202020204" charset="0"/>
      <p:regular r:id="rId13"/>
      <p:bold r:id="rId14"/>
    </p:embeddedFont>
    <p:embeddedFont>
      <p:font typeface="Ubuntu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17867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5120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55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6582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9425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9291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855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9.3 Perform Reflections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g.co.5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How can we use Algebra to reflect figures on a coordinate plane?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</a:t>
            </a:r>
            <a:r>
              <a:rPr lang="en">
                <a:latin typeface="Corsiva"/>
                <a:ea typeface="Corsiva"/>
                <a:cs typeface="Corsiva"/>
                <a:sym typeface="Corsiva"/>
              </a:rPr>
              <a:t>reflect images on any given line.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Reflect ∆ABC</a:t>
            </a:r>
          </a:p>
        </p:txBody>
      </p:sp>
      <p:pic>
        <p:nvPicPr>
          <p:cNvPr id="43" name="Shape 43" descr="coordinate-clip-10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9877" y="1112852"/>
            <a:ext cx="3900299" cy="3900299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(1,3)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 (5,2)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 (2,1)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Over the line: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y = 4</a:t>
            </a:r>
          </a:p>
          <a:p>
            <a:pPr marL="457200" lvl="0" indent="-228600">
              <a:spcBef>
                <a:spcPts val="0"/>
              </a:spcBef>
              <a:buClr>
                <a:srgbClr val="B45F06"/>
              </a:buClr>
              <a:buAutoNum type="arabicPeriod"/>
            </a:pPr>
            <a:r>
              <a:rPr lang="en">
                <a:solidFill>
                  <a:srgbClr val="B45F06"/>
                </a:solidFill>
              </a:rPr>
              <a:t>x = -3</a:t>
            </a:r>
          </a:p>
        </p:txBody>
      </p:sp>
      <p:cxnSp>
        <p:nvCxnSpPr>
          <p:cNvPr id="45" name="Shape 45"/>
          <p:cNvCxnSpPr/>
          <p:nvPr/>
        </p:nvCxnSpPr>
        <p:spPr>
          <a:xfrm rot="10800000">
            <a:off x="6270525" y="934874"/>
            <a:ext cx="0" cy="4112700"/>
          </a:xfrm>
          <a:prstGeom prst="straightConnector1">
            <a:avLst/>
          </a:prstGeom>
          <a:noFill/>
          <a:ln w="28575" cap="flat" cmpd="sng">
            <a:solidFill>
              <a:srgbClr val="B45F06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46" name="Shape 46"/>
          <p:cNvCxnSpPr/>
          <p:nvPr/>
        </p:nvCxnSpPr>
        <p:spPr>
          <a:xfrm>
            <a:off x="4759825" y="2337950"/>
            <a:ext cx="4100399" cy="0"/>
          </a:xfrm>
          <a:prstGeom prst="straightConnector1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47" name="Shape 47"/>
          <p:cNvSpPr/>
          <p:nvPr/>
        </p:nvSpPr>
        <p:spPr>
          <a:xfrm rot="4210276">
            <a:off x="7178381" y="2263928"/>
            <a:ext cx="390024" cy="615780"/>
          </a:xfrm>
          <a:prstGeom prst="triangle">
            <a:avLst>
              <a:gd name="adj" fmla="val 100000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Reflect Algebraically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200">
                <a:solidFill>
                  <a:srgbClr val="B45F06"/>
                </a:solidFill>
              </a:rPr>
              <a:t>If A(x, y) is reflected:</a:t>
            </a:r>
          </a:p>
          <a:p>
            <a:pPr marL="457200" lvl="0" indent="-368300" rtl="0">
              <a:spcBef>
                <a:spcPts val="0"/>
              </a:spcBef>
              <a:buClr>
                <a:srgbClr val="B45F06"/>
              </a:buClr>
              <a:buSzPct val="100000"/>
              <a:buAutoNum type="arabicPeriod"/>
            </a:pPr>
            <a:r>
              <a:rPr lang="en" sz="2200">
                <a:solidFill>
                  <a:srgbClr val="B45F06"/>
                </a:solidFill>
              </a:rPr>
              <a:t>over the x-axis, then </a:t>
            </a:r>
            <a:br>
              <a:rPr lang="en" sz="2200">
                <a:solidFill>
                  <a:srgbClr val="B45F06"/>
                </a:solidFill>
              </a:rPr>
            </a:br>
            <a:r>
              <a:rPr lang="en" sz="2200">
                <a:solidFill>
                  <a:srgbClr val="B45F06"/>
                </a:solidFill>
              </a:rPr>
              <a:t>A’(x, -y)</a:t>
            </a:r>
          </a:p>
          <a:p>
            <a:pPr marL="457200" lvl="0" indent="-368300" rtl="0">
              <a:spcBef>
                <a:spcPts val="0"/>
              </a:spcBef>
              <a:buClr>
                <a:srgbClr val="B45F06"/>
              </a:buClr>
              <a:buSzPct val="100000"/>
              <a:buAutoNum type="arabicPeriod"/>
            </a:pPr>
            <a:r>
              <a:rPr lang="en" sz="2200">
                <a:solidFill>
                  <a:srgbClr val="B45F06"/>
                </a:solidFill>
              </a:rPr>
              <a:t>over the y-axis, then</a:t>
            </a:r>
            <a:br>
              <a:rPr lang="en" sz="2200">
                <a:solidFill>
                  <a:srgbClr val="B45F06"/>
                </a:solidFill>
              </a:rPr>
            </a:br>
            <a:r>
              <a:rPr lang="en" sz="2200">
                <a:solidFill>
                  <a:srgbClr val="B45F06"/>
                </a:solidFill>
              </a:rPr>
              <a:t>A’(-x, y)</a:t>
            </a:r>
          </a:p>
          <a:p>
            <a:pPr marL="457200" lvl="0" indent="-368300" rtl="0">
              <a:spcBef>
                <a:spcPts val="0"/>
              </a:spcBef>
              <a:buClr>
                <a:srgbClr val="B45F06"/>
              </a:buClr>
              <a:buSzPct val="100000"/>
              <a:buAutoNum type="arabicPeriod"/>
            </a:pPr>
            <a:r>
              <a:rPr lang="en" sz="2200">
                <a:solidFill>
                  <a:srgbClr val="B45F06"/>
                </a:solidFill>
              </a:rPr>
              <a:t>over line y = x, then</a:t>
            </a:r>
            <a:br>
              <a:rPr lang="en" sz="2200">
                <a:solidFill>
                  <a:srgbClr val="B45F06"/>
                </a:solidFill>
              </a:rPr>
            </a:br>
            <a:r>
              <a:rPr lang="en" sz="2200">
                <a:solidFill>
                  <a:srgbClr val="B45F06"/>
                </a:solidFill>
              </a:rPr>
              <a:t>A’(y, x)</a:t>
            </a:r>
          </a:p>
          <a:p>
            <a:pPr marL="457200" lvl="0" indent="-368300" rtl="0">
              <a:spcBef>
                <a:spcPts val="0"/>
              </a:spcBef>
              <a:buClr>
                <a:srgbClr val="B45F06"/>
              </a:buClr>
              <a:buSzPct val="100000"/>
              <a:buAutoNum type="arabicPeriod"/>
            </a:pPr>
            <a:r>
              <a:rPr lang="en" sz="2200">
                <a:solidFill>
                  <a:srgbClr val="B45F06"/>
                </a:solidFill>
              </a:rPr>
              <a:t>over line y = -x, then</a:t>
            </a:r>
            <a:br>
              <a:rPr lang="en" sz="2200">
                <a:solidFill>
                  <a:srgbClr val="B45F06"/>
                </a:solidFill>
              </a:rPr>
            </a:br>
            <a:r>
              <a:rPr lang="en" sz="2200">
                <a:solidFill>
                  <a:srgbClr val="B45F06"/>
                </a:solidFill>
              </a:rPr>
              <a:t>A’ (-y, -x)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A(1,3)   B(4,4)   C(3,1)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  <a:buAutoNum type="arabicPeriod"/>
            </a:pPr>
            <a:r>
              <a:rPr lang="en"/>
              <a:t>Reflect ∆ABC over y = x</a:t>
            </a:r>
          </a:p>
          <a:p>
            <a:pPr marL="457200" lvl="0" indent="-37465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300"/>
              <a:t>Reflect ∆ABC over y = -x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Reflect using matrices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B45F06"/>
                </a:solidFill>
              </a:rPr>
              <a:t>Reflect over x-axis.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B45F06"/>
                </a:solidFill>
              </a:rPr>
              <a:t>*Multiply using matrix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B45F06"/>
                </a:solidFill>
              </a:rPr>
              <a:t> </a:t>
            </a:r>
            <a:r>
              <a:rPr lang="en" dirty="0" smtClean="0">
                <a:solidFill>
                  <a:srgbClr val="B45F06"/>
                </a:solidFill>
              </a:rPr>
              <a:t>  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B45F06"/>
                </a:solidFill>
              </a:rPr>
              <a:t> </a:t>
            </a:r>
            <a:r>
              <a:rPr lang="en" dirty="0" smtClean="0">
                <a:solidFill>
                  <a:srgbClr val="B45F06"/>
                </a:solidFill>
              </a:rPr>
              <a:t>       </a:t>
            </a:r>
            <a:r>
              <a:rPr lang="en" dirty="0" smtClean="0">
                <a:solidFill>
                  <a:srgbClr val="B45F06"/>
                </a:solidFill>
              </a:rPr>
              <a:t>1</a:t>
            </a:r>
            <a:r>
              <a:rPr lang="en" dirty="0">
                <a:solidFill>
                  <a:srgbClr val="B45F06"/>
                </a:solidFill>
              </a:rPr>
              <a:t>	 0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B45F06"/>
                </a:solidFill>
              </a:rPr>
              <a:t> </a:t>
            </a:r>
            <a:r>
              <a:rPr lang="en" dirty="0" smtClean="0">
                <a:solidFill>
                  <a:srgbClr val="B45F06"/>
                </a:solidFill>
              </a:rPr>
              <a:t>       </a:t>
            </a:r>
            <a:r>
              <a:rPr lang="en" dirty="0" smtClean="0">
                <a:solidFill>
                  <a:srgbClr val="B45F06"/>
                </a:solidFill>
              </a:rPr>
              <a:t>0</a:t>
            </a:r>
            <a:r>
              <a:rPr lang="en" dirty="0">
                <a:solidFill>
                  <a:srgbClr val="B45F06"/>
                </a:solidFill>
              </a:rPr>
              <a:t>	-1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B45F06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B45F06"/>
              </a:solidFill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38761D"/>
                </a:solidFill>
              </a:rPr>
              <a:t>Reflect over y-axis.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38761D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>
                <a:solidFill>
                  <a:srgbClr val="38761D"/>
                </a:solidFill>
              </a:rPr>
              <a:t>*Multiply using matrix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/>
              <a:t> </a:t>
            </a:r>
            <a:r>
              <a:rPr lang="en" dirty="0" smtClean="0"/>
              <a:t>    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>
                <a:solidFill>
                  <a:srgbClr val="38761D"/>
                </a:solidFill>
              </a:rPr>
              <a:t> </a:t>
            </a:r>
            <a:r>
              <a:rPr lang="en" dirty="0" smtClean="0">
                <a:solidFill>
                  <a:srgbClr val="38761D"/>
                </a:solidFill>
              </a:rPr>
              <a:t>      -</a:t>
            </a:r>
            <a:r>
              <a:rPr lang="en" dirty="0">
                <a:solidFill>
                  <a:srgbClr val="38761D"/>
                </a:solidFill>
              </a:rPr>
              <a:t>1	0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dirty="0"/>
              <a:t> </a:t>
            </a:r>
            <a:r>
              <a:rPr lang="en" dirty="0" smtClean="0"/>
              <a:t>      </a:t>
            </a:r>
            <a:r>
              <a:rPr lang="en" dirty="0" smtClean="0">
                <a:solidFill>
                  <a:srgbClr val="38761D"/>
                </a:solidFill>
              </a:rPr>
              <a:t> </a:t>
            </a:r>
            <a:r>
              <a:rPr lang="en" dirty="0">
                <a:solidFill>
                  <a:srgbClr val="38761D"/>
                </a:solidFill>
              </a:rPr>
              <a:t>0	1</a:t>
            </a:r>
          </a:p>
        </p:txBody>
      </p:sp>
      <p:sp>
        <p:nvSpPr>
          <p:cNvPr id="62" name="Shape 62"/>
          <p:cNvSpPr/>
          <p:nvPr/>
        </p:nvSpPr>
        <p:spPr>
          <a:xfrm>
            <a:off x="949375" y="2643850"/>
            <a:ext cx="877200" cy="949500"/>
          </a:xfrm>
          <a:prstGeom prst="bracketPair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5179550" y="2691925"/>
            <a:ext cx="781199" cy="857400"/>
          </a:xfrm>
          <a:prstGeom prst="bracketPair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l(-3,3)   m(1,2)   n(-2,1)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Reflect ∆LMN over x-axis.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B45F06"/>
              </a:solidFill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Reflect ∆LMN over y-axis.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On-screen Show (16:9)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Corsiva</vt:lpstr>
      <vt:lpstr>Syncopate</vt:lpstr>
      <vt:lpstr>Arial</vt:lpstr>
      <vt:lpstr>Ubuntu</vt:lpstr>
      <vt:lpstr>simple-light</vt:lpstr>
      <vt:lpstr>9.3 Perform Reflections</vt:lpstr>
      <vt:lpstr>g.co.5</vt:lpstr>
      <vt:lpstr>Reflect ∆ABC</vt:lpstr>
      <vt:lpstr>Reflect Algebraically</vt:lpstr>
      <vt:lpstr>Reflect using matrices</vt:lpstr>
      <vt:lpstr>l(-3,3)   m(1,2)   n(-2,1)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9.3 Perform Reflections</dc:title>
  <dc:creator>Concepcion Vazquez</dc:creator>
  <cp:lastModifiedBy>Concepcion Vazquez</cp:lastModifiedBy>
  <cp:revision>1</cp:revision>
  <dcterms:modified xsi:type="dcterms:W3CDTF">2017-02-20T18:43:57Z</dcterms:modified>
</cp:coreProperties>
</file>