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Corsiva" panose="020B0604020202020204" charset="0"/>
      <p:regular r:id="rId7"/>
      <p:bold r:id="rId8"/>
      <p:italic r:id="rId9"/>
      <p:boldItalic r:id="rId10"/>
    </p:embeddedFont>
    <p:embeddedFont>
      <p:font typeface="Syncopate" panose="020B0604020202020204" charset="0"/>
      <p:regular r:id="rId11"/>
      <p:bold r:id="rId12"/>
    </p:embeddedFont>
    <p:embeddedFont>
      <p:font typeface="Ubuntu" panose="020B060402020202020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2534766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69226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43924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51662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76638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Syncopate"/>
              <a:buNone/>
              <a:defRPr sz="3600" b="1">
                <a:solidFill>
                  <a:schemeClr val="lt1"/>
                </a:solidFill>
                <a:latin typeface="Syncopate"/>
                <a:ea typeface="Syncopate"/>
                <a:cs typeface="Syncopate"/>
                <a:sym typeface="Syncopate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8761D"/>
              </a:buClr>
              <a:buSzPct val="100000"/>
              <a:buFont typeface="Ubuntu"/>
              <a:defRPr sz="2400">
                <a:solidFill>
                  <a:srgbClr val="38761D"/>
                </a:solidFill>
                <a:latin typeface="Ubuntu"/>
                <a:ea typeface="Ubuntu"/>
                <a:cs typeface="Ubuntu"/>
                <a:sym typeface="Ubuntu"/>
              </a:defRPr>
            </a:lvl1pPr>
            <a:lvl2pPr lvl="1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lvl="2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lvl="3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lvl="4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lvl="5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lvl="6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lvl="7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lvl="8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pic>
        <p:nvPicPr>
          <p:cNvPr id="8" name="Shape 8" descr="Miami Logo.gif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  <a:solidFill>
            <a:srgbClr val="CCCCCC"/>
          </a:solidFill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9.5 Apply Compositions of Transformations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Mr</a:t>
            </a: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s. vazquez</a:t>
            </a:r>
            <a:endParaRPr lang="en" dirty="0">
              <a:solidFill>
                <a:srgbClr val="FFFFFF"/>
              </a:solidFill>
              <a:latin typeface="Syncopate"/>
              <a:ea typeface="Syncopate"/>
              <a:cs typeface="Syncopate"/>
              <a:sym typeface="Syncopate"/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Geometry</a:t>
            </a:r>
          </a:p>
        </p:txBody>
      </p:sp>
      <p:pic>
        <p:nvPicPr>
          <p:cNvPr id="30" name="Shape 30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g.co.2, g.co.5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Essential Question: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Corsiva"/>
                <a:ea typeface="Corsiva"/>
                <a:cs typeface="Corsiva"/>
                <a:sym typeface="Corsiva"/>
              </a:rPr>
              <a:t>What properties can there be when two transformations are combined?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Corsiva"/>
              <a:ea typeface="Corsiva"/>
              <a:cs typeface="Corsiva"/>
              <a:sym typeface="Corsiva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Objective: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Students will be able to </a:t>
            </a:r>
            <a:r>
              <a:rPr lang="en">
                <a:latin typeface="Corsiva"/>
                <a:ea typeface="Corsiva"/>
                <a:cs typeface="Corsiva"/>
                <a:sym typeface="Corsiva"/>
              </a:rPr>
              <a:t>analyze properties of composite transformations.</a:t>
            </a:r>
          </a:p>
        </p:txBody>
      </p:sp>
      <p:pic>
        <p:nvPicPr>
          <p:cNvPr id="37" name="Shape 37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Reflections in || Lines Thm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B45F06"/>
                </a:solidFill>
              </a:rPr>
              <a:t>If l</a:t>
            </a:r>
            <a:r>
              <a:rPr lang="en" baseline="-25000">
                <a:solidFill>
                  <a:srgbClr val="B45F06"/>
                </a:solidFill>
              </a:rPr>
              <a:t>1</a:t>
            </a:r>
            <a:r>
              <a:rPr lang="en">
                <a:solidFill>
                  <a:srgbClr val="B45F06"/>
                </a:solidFill>
              </a:rPr>
              <a:t> and l</a:t>
            </a:r>
            <a:r>
              <a:rPr lang="en" baseline="-25000">
                <a:solidFill>
                  <a:srgbClr val="B45F06"/>
                </a:solidFill>
              </a:rPr>
              <a:t>2</a:t>
            </a:r>
            <a:r>
              <a:rPr lang="en">
                <a:solidFill>
                  <a:srgbClr val="B45F06"/>
                </a:solidFill>
              </a:rPr>
              <a:t> are ||, then a reflection over l</a:t>
            </a:r>
            <a:r>
              <a:rPr lang="en" baseline="-25000">
                <a:solidFill>
                  <a:srgbClr val="B45F06"/>
                </a:solidFill>
              </a:rPr>
              <a:t>1</a:t>
            </a:r>
            <a:r>
              <a:rPr lang="en">
                <a:solidFill>
                  <a:srgbClr val="B45F06"/>
                </a:solidFill>
              </a:rPr>
              <a:t> followed by a reflections over l</a:t>
            </a:r>
            <a:r>
              <a:rPr lang="en" baseline="-25000">
                <a:solidFill>
                  <a:srgbClr val="B45F06"/>
                </a:solidFill>
              </a:rPr>
              <a:t>2</a:t>
            </a:r>
            <a:r>
              <a:rPr lang="en">
                <a:solidFill>
                  <a:srgbClr val="B45F06"/>
                </a:solidFill>
              </a:rPr>
              <a:t> is the same as a translation.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B45F06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</a:rPr>
              <a:t>*The distance between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</a:rPr>
              <a:t>A and D are twice the distance between l</a:t>
            </a:r>
            <a:r>
              <a:rPr lang="en" baseline="-25000">
                <a:solidFill>
                  <a:srgbClr val="38761D"/>
                </a:solidFill>
              </a:rPr>
              <a:t>1</a:t>
            </a:r>
            <a:r>
              <a:rPr lang="en">
                <a:solidFill>
                  <a:srgbClr val="38761D"/>
                </a:solidFill>
              </a:rPr>
              <a:t> and l</a:t>
            </a:r>
            <a:r>
              <a:rPr lang="en" baseline="-25000">
                <a:solidFill>
                  <a:srgbClr val="38761D"/>
                </a:solidFill>
              </a:rPr>
              <a:t>2</a:t>
            </a:r>
            <a:r>
              <a:rPr lang="en">
                <a:solidFill>
                  <a:srgbClr val="38761D"/>
                </a:solidFill>
              </a:rPr>
              <a:t>.</a:t>
            </a:r>
          </a:p>
        </p:txBody>
      </p:sp>
      <p:pic>
        <p:nvPicPr>
          <p:cNvPr id="44" name="Shape 44" descr="paste_image1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74375" y="2103075"/>
            <a:ext cx="4413025" cy="2115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Reflections in || Lines Thm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B45F06"/>
                </a:solidFill>
              </a:rPr>
              <a:t>If a reflection over one intersecting line is followed by another reflection over the other intersecting line, then it’s the same as a rotation.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rgbClr val="38761D"/>
                </a:solidFill>
              </a:rPr>
              <a:t>*The m∡ of rotation is twice the m∡ of acute/∟ formed by the intersecting lines.</a:t>
            </a:r>
          </a:p>
        </p:txBody>
      </p:sp>
      <p:pic>
        <p:nvPicPr>
          <p:cNvPr id="51" name="Shape 51" descr="f-d%3A8909a91db3c62da9dafda2abf5939a79d90fc6672300e54805d5eb02%2BIMAGE%2BIMAGE.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18600" y="1694649"/>
            <a:ext cx="4512349" cy="175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</Words>
  <Application>Microsoft Office PowerPoint</Application>
  <PresentationFormat>On-screen Show (16:9)</PresentationFormat>
  <Paragraphs>17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Corsiva</vt:lpstr>
      <vt:lpstr>Syncopate</vt:lpstr>
      <vt:lpstr>Arial</vt:lpstr>
      <vt:lpstr>Ubuntu</vt:lpstr>
      <vt:lpstr>simple-light</vt:lpstr>
      <vt:lpstr>9.5 Apply Compositions of Transformations</vt:lpstr>
      <vt:lpstr>g.co.2, g.co.5</vt:lpstr>
      <vt:lpstr>Reflections in || Lines Thm</vt:lpstr>
      <vt:lpstr>Reflections in || Lines Thm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9.5 Apply Compositions of Transformations</dc:title>
  <dc:creator>Concepcion Vazquez</dc:creator>
  <cp:lastModifiedBy>Concepcion Vazquez</cp:lastModifiedBy>
  <cp:revision>1</cp:revision>
  <dcterms:modified xsi:type="dcterms:W3CDTF">2017-02-20T18:46:49Z</dcterms:modified>
</cp:coreProperties>
</file>