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4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embeddedFontLst>
    <p:embeddedFont>
      <p:font typeface="Ubuntu" panose="020B0604020202020204" charset="0"/>
      <p:regular r:id="rId7"/>
      <p:bold r:id="rId8"/>
      <p:italic r:id="rId9"/>
      <p:boldItalic r:id="rId10"/>
    </p:embeddedFont>
    <p:embeddedFont>
      <p:font typeface="Corsiva" panose="020B0604020202020204" charset="0"/>
      <p:regular r:id="rId11"/>
      <p:bold r:id="rId12"/>
      <p:italic r:id="rId13"/>
      <p:boldItalic r:id="rId14"/>
    </p:embeddedFont>
    <p:embeddedFont>
      <p:font typeface="Syncopate" panose="020B0604020202020204" charset="0"/>
      <p:regular r:id="rId15"/>
      <p:bold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10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font" Target="fonts/font9.fntdata"/><Relationship Id="rId10" Type="http://schemas.openxmlformats.org/officeDocument/2006/relationships/font" Target="fonts/font4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0520295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436551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19425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716904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24622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CC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Syncopate"/>
              <a:buNone/>
              <a:defRPr sz="3600" b="1">
                <a:solidFill>
                  <a:schemeClr val="lt1"/>
                </a:solidFill>
                <a:latin typeface="Syncopate"/>
                <a:ea typeface="Syncopate"/>
                <a:cs typeface="Syncopate"/>
                <a:sym typeface="Syncopate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38761D"/>
              </a:buClr>
              <a:buSzPct val="100000"/>
              <a:buFont typeface="Corsiva"/>
              <a:defRPr sz="30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1pPr>
            <a:lvl2pPr lvl="1">
              <a:spcBef>
                <a:spcPts val="480"/>
              </a:spcBef>
              <a:buClr>
                <a:srgbClr val="38761D"/>
              </a:buClr>
              <a:buSzPct val="100000"/>
              <a:buFont typeface="Corsiva"/>
              <a:defRPr sz="24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2pPr>
            <a:lvl3pPr lvl="2">
              <a:spcBef>
                <a:spcPts val="480"/>
              </a:spcBef>
              <a:buClr>
                <a:srgbClr val="38761D"/>
              </a:buClr>
              <a:buSzPct val="100000"/>
              <a:buFont typeface="Corsiva"/>
              <a:defRPr sz="24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3pPr>
            <a:lvl4pPr lvl="3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4pPr>
            <a:lvl5pPr lvl="4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5pPr>
            <a:lvl6pPr lvl="5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6pPr>
            <a:lvl7pPr lvl="6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7pPr>
            <a:lvl8pPr lvl="7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8pPr>
            <a:lvl9pPr lvl="8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9pPr>
          </a:lstStyle>
          <a:p>
            <a:endParaRPr/>
          </a:p>
        </p:txBody>
      </p:sp>
      <p:pic>
        <p:nvPicPr>
          <p:cNvPr id="8" name="Shape 8" descr="Miami Logo.gif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  <a:solidFill>
            <a:srgbClr val="CCCCCC"/>
          </a:solidFill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2.4 Use Postulates and Diagrams</a:t>
            </a:r>
          </a:p>
        </p:txBody>
      </p:sp>
      <p:sp>
        <p:nvSpPr>
          <p:cNvPr id="29" name="Shape 29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Mr</a:t>
            </a:r>
            <a:r>
              <a:rPr lang="en" dirty="0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s. </a:t>
            </a:r>
            <a:r>
              <a:rPr lang="en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vazquez</a:t>
            </a:r>
            <a:endParaRPr lang="en">
              <a:solidFill>
                <a:srgbClr val="FFFFFF"/>
              </a:solidFill>
              <a:latin typeface="Syncopate"/>
              <a:ea typeface="Syncopate"/>
              <a:cs typeface="Syncopate"/>
              <a:sym typeface="Syncopate"/>
            </a:endParaRPr>
          </a:p>
          <a:p>
            <a:pPr lvl="0">
              <a:spcBef>
                <a:spcPts val="0"/>
              </a:spcBef>
              <a:buNone/>
            </a:pPr>
            <a:r>
              <a:rPr lang="en" dirty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Geometry</a:t>
            </a:r>
          </a:p>
        </p:txBody>
      </p:sp>
      <p:pic>
        <p:nvPicPr>
          <p:cNvPr id="30" name="Shape 30" descr="Miami Logo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g-co.1.1 , 3.9-11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rgbClr val="FFFFFF"/>
                </a:solidFill>
                <a:latin typeface="Corsiva"/>
                <a:ea typeface="Corsiva"/>
                <a:cs typeface="Corsiva"/>
                <a:sym typeface="Corsiva"/>
              </a:rPr>
              <a:t>Essential Question: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How will I use postulates?</a:t>
            </a:r>
          </a:p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rgbClr val="FFFFFF"/>
                </a:solidFill>
                <a:latin typeface="Corsiva"/>
                <a:ea typeface="Corsiva"/>
                <a:cs typeface="Corsiva"/>
                <a:sym typeface="Corsiva"/>
              </a:rPr>
              <a:t>Objective: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Students will be able to</a:t>
            </a:r>
            <a:r>
              <a:rPr lang="en"/>
              <a:t> use postulates involving points, lines, and planes.</a:t>
            </a:r>
          </a:p>
        </p:txBody>
      </p:sp>
      <p:pic>
        <p:nvPicPr>
          <p:cNvPr id="37" name="Shape 37" descr="Miami Logo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200"/>
              <a:t>points, lines, &amp; planes Postulates	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61950" rtl="0">
              <a:spcBef>
                <a:spcPts val="0"/>
              </a:spcBef>
              <a:buSzPct val="100000"/>
              <a:buFont typeface="Ubuntu"/>
              <a:buAutoNum type="arabicPeriod" startAt="5"/>
            </a:pPr>
            <a:r>
              <a:rPr lang="en" sz="2100">
                <a:latin typeface="Ubuntu"/>
                <a:ea typeface="Ubuntu"/>
                <a:cs typeface="Ubuntu"/>
                <a:sym typeface="Ubuntu"/>
              </a:rPr>
              <a:t>Through any two points there exists exactly one line.</a:t>
            </a:r>
          </a:p>
          <a:p>
            <a:pPr marL="457200" lvl="0" indent="-361950" rtl="0">
              <a:spcBef>
                <a:spcPts val="0"/>
              </a:spcBef>
              <a:buSzPct val="100000"/>
              <a:buFont typeface="Ubuntu"/>
              <a:buAutoNum type="arabicPeriod" startAt="5"/>
            </a:pPr>
            <a:r>
              <a:rPr lang="en" sz="2100">
                <a:latin typeface="Ubuntu"/>
                <a:ea typeface="Ubuntu"/>
                <a:cs typeface="Ubuntu"/>
                <a:sym typeface="Ubuntu"/>
              </a:rPr>
              <a:t>A line contains at least two points.</a:t>
            </a:r>
          </a:p>
          <a:p>
            <a:pPr marL="457200" lvl="0" indent="-361950" rtl="0">
              <a:spcBef>
                <a:spcPts val="0"/>
              </a:spcBef>
              <a:buSzPct val="100000"/>
              <a:buFont typeface="Ubuntu"/>
              <a:buAutoNum type="arabicPeriod" startAt="5"/>
            </a:pPr>
            <a:r>
              <a:rPr lang="en" sz="2100">
                <a:latin typeface="Ubuntu"/>
                <a:ea typeface="Ubuntu"/>
                <a:cs typeface="Ubuntu"/>
                <a:sym typeface="Ubuntu"/>
              </a:rPr>
              <a:t>If two lines intersect, then their intersection is exactly one point.</a:t>
            </a:r>
          </a:p>
          <a:p>
            <a:pPr marL="457200" lvl="0" indent="-361950" rtl="0">
              <a:spcBef>
                <a:spcPts val="0"/>
              </a:spcBef>
              <a:buSzPct val="100000"/>
              <a:buFont typeface="Ubuntu"/>
              <a:buAutoNum type="arabicPeriod" startAt="5"/>
            </a:pPr>
            <a:r>
              <a:rPr lang="en" sz="2100">
                <a:latin typeface="Ubuntu"/>
                <a:ea typeface="Ubuntu"/>
                <a:cs typeface="Ubuntu"/>
                <a:sym typeface="Ubuntu"/>
              </a:rPr>
              <a:t>Through any three noncollinear points, there exists exactly one plane.</a:t>
            </a:r>
          </a:p>
          <a:p>
            <a:pPr marL="457200" lvl="0" indent="-361950" rtl="0">
              <a:spcBef>
                <a:spcPts val="0"/>
              </a:spcBef>
              <a:buSzPct val="100000"/>
              <a:buFont typeface="Ubuntu"/>
              <a:buAutoNum type="arabicPeriod" startAt="5"/>
            </a:pPr>
            <a:r>
              <a:rPr lang="en" sz="2100">
                <a:latin typeface="Ubuntu"/>
                <a:ea typeface="Ubuntu"/>
                <a:cs typeface="Ubuntu"/>
                <a:sym typeface="Ubuntu"/>
              </a:rPr>
              <a:t>A plane contains at least three noncollinear points.</a:t>
            </a:r>
          </a:p>
          <a:p>
            <a:pPr marL="457200" lvl="0" indent="-361950" rtl="0">
              <a:spcBef>
                <a:spcPts val="0"/>
              </a:spcBef>
              <a:buSzPct val="100000"/>
              <a:buFont typeface="Ubuntu"/>
              <a:buAutoNum type="arabicPeriod" startAt="5"/>
            </a:pPr>
            <a:r>
              <a:rPr lang="en" sz="2100">
                <a:latin typeface="Ubuntu"/>
                <a:ea typeface="Ubuntu"/>
                <a:cs typeface="Ubuntu"/>
                <a:sym typeface="Ubuntu"/>
              </a:rPr>
              <a:t>If two points lie in a plane, then the line containing them lies in the plane.</a:t>
            </a:r>
          </a:p>
          <a:p>
            <a:pPr marL="457200" lvl="0" indent="-361950">
              <a:spcBef>
                <a:spcPts val="0"/>
              </a:spcBef>
              <a:buSzPct val="100000"/>
              <a:buFont typeface="Ubuntu"/>
              <a:buAutoNum type="arabicPeriod" startAt="5"/>
            </a:pPr>
            <a:r>
              <a:rPr lang="en" sz="2100">
                <a:latin typeface="Ubuntu"/>
                <a:ea typeface="Ubuntu"/>
                <a:cs typeface="Ubuntu"/>
                <a:sym typeface="Ubuntu"/>
              </a:rPr>
              <a:t>If two planes intersect, then their intersection is a line.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800">
                <a:latin typeface="Corsiva"/>
                <a:ea typeface="Corsiva"/>
                <a:cs typeface="Corsiva"/>
                <a:sym typeface="Corsiva"/>
              </a:rPr>
              <a:t>You can assume info about size or measure iff it’s marked.</a:t>
            </a:r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384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 u="sng"/>
              <a:t>You can assume:</a:t>
            </a:r>
          </a:p>
          <a:p>
            <a:pPr marL="457200" lvl="0" indent="-330200" rtl="0">
              <a:spcBef>
                <a:spcPts val="0"/>
              </a:spcBef>
              <a:buSzPct val="100000"/>
              <a:buFont typeface="Ubuntu"/>
            </a:pPr>
            <a:r>
              <a:rPr lang="en" sz="1600">
                <a:latin typeface="Ubuntu"/>
                <a:ea typeface="Ubuntu"/>
                <a:cs typeface="Ubuntu"/>
                <a:sym typeface="Ubuntu"/>
              </a:rPr>
              <a:t>All points are coplanar</a:t>
            </a:r>
          </a:p>
          <a:p>
            <a:pPr marL="457200" lvl="0" indent="-330200" rtl="0">
              <a:spcBef>
                <a:spcPts val="0"/>
              </a:spcBef>
              <a:buSzPct val="100000"/>
              <a:buFont typeface="Ubuntu"/>
            </a:pPr>
            <a:r>
              <a:rPr lang="en" sz="1600">
                <a:latin typeface="Ubuntu"/>
                <a:ea typeface="Ubuntu"/>
                <a:cs typeface="Ubuntu"/>
                <a:sym typeface="Ubuntu"/>
              </a:rPr>
              <a:t>∡AHB &amp; ∡BHD are a linear pair</a:t>
            </a:r>
          </a:p>
          <a:p>
            <a:pPr marL="457200" lvl="0" indent="-330200" rtl="0">
              <a:spcBef>
                <a:spcPts val="0"/>
              </a:spcBef>
              <a:buSzPct val="100000"/>
              <a:buFont typeface="Ubuntu"/>
            </a:pPr>
            <a:r>
              <a:rPr lang="en" sz="1600">
                <a:latin typeface="Ubuntu"/>
                <a:ea typeface="Ubuntu"/>
                <a:cs typeface="Ubuntu"/>
                <a:sym typeface="Ubuntu"/>
              </a:rPr>
              <a:t>∡AHF and ∡BHD are vertical ∡s</a:t>
            </a:r>
          </a:p>
          <a:p>
            <a:pPr marL="457200" lvl="0" indent="-330200" rtl="0">
              <a:spcBef>
                <a:spcPts val="0"/>
              </a:spcBef>
              <a:buSzPct val="100000"/>
              <a:buFont typeface="Ubuntu"/>
            </a:pPr>
            <a:r>
              <a:rPr lang="en" sz="1600">
                <a:latin typeface="Ubuntu"/>
                <a:ea typeface="Ubuntu"/>
                <a:cs typeface="Ubuntu"/>
                <a:sym typeface="Ubuntu"/>
              </a:rPr>
              <a:t>A, H, J, &amp; D are collinear</a:t>
            </a:r>
          </a:p>
          <a:p>
            <a:pPr marL="457200" lvl="0" indent="-330200" rtl="0">
              <a:spcBef>
                <a:spcPts val="0"/>
              </a:spcBef>
              <a:buSzPct val="100000"/>
              <a:buFont typeface="Ubuntu"/>
            </a:pPr>
            <a:r>
              <a:rPr lang="en" sz="1600">
                <a:latin typeface="Ubuntu"/>
                <a:ea typeface="Ubuntu"/>
                <a:cs typeface="Ubuntu"/>
                <a:sym typeface="Ubuntu"/>
              </a:rPr>
              <a:t>AD &amp; BF intersect at H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000" u="sng"/>
              <a:t>You can’t assume:</a:t>
            </a:r>
          </a:p>
          <a:p>
            <a:pPr marL="457200" lvl="0" indent="-330200" rtl="0">
              <a:spcBef>
                <a:spcPts val="0"/>
              </a:spcBef>
              <a:buSzPct val="100000"/>
              <a:buFont typeface="Ubuntu"/>
            </a:pPr>
            <a:r>
              <a:rPr lang="en" sz="1600">
                <a:latin typeface="Ubuntu"/>
                <a:ea typeface="Ubuntu"/>
                <a:cs typeface="Ubuntu"/>
                <a:sym typeface="Ubuntu"/>
              </a:rPr>
              <a:t>G,F, &amp; E are collinear</a:t>
            </a:r>
          </a:p>
          <a:p>
            <a:pPr marL="457200" lvl="0" indent="-330200" rtl="0">
              <a:spcBef>
                <a:spcPts val="0"/>
              </a:spcBef>
              <a:buSzPct val="100000"/>
              <a:buFont typeface="Ubuntu"/>
            </a:pPr>
            <a:r>
              <a:rPr lang="en" sz="1600">
                <a:latin typeface="Ubuntu"/>
                <a:ea typeface="Ubuntu"/>
                <a:cs typeface="Ubuntu"/>
                <a:sym typeface="Ubuntu"/>
              </a:rPr>
              <a:t>BF and CE are ||</a:t>
            </a:r>
          </a:p>
          <a:p>
            <a:pPr marL="457200" lvl="0" indent="-330200" rtl="0">
              <a:spcBef>
                <a:spcPts val="0"/>
              </a:spcBef>
              <a:buSzPct val="100000"/>
              <a:buFont typeface="Ubuntu"/>
            </a:pPr>
            <a:r>
              <a:rPr lang="en" sz="1600">
                <a:latin typeface="Ubuntu"/>
                <a:ea typeface="Ubuntu"/>
                <a:cs typeface="Ubuntu"/>
                <a:sym typeface="Ubuntu"/>
              </a:rPr>
              <a:t>∡BHA ≅ ∡CJA</a:t>
            </a:r>
          </a:p>
          <a:p>
            <a:pPr marL="457200" lvl="0" indent="-330200">
              <a:spcBef>
                <a:spcPts val="0"/>
              </a:spcBef>
              <a:buSzPct val="100000"/>
              <a:buFont typeface="Ubuntu"/>
            </a:pPr>
            <a:r>
              <a:rPr lang="en" sz="1600">
                <a:latin typeface="Ubuntu"/>
                <a:ea typeface="Ubuntu"/>
                <a:cs typeface="Ubuntu"/>
                <a:sym typeface="Ubuntu"/>
              </a:rPr>
              <a:t>AD ⊥ BF</a:t>
            </a:r>
          </a:p>
        </p:txBody>
      </p:sp>
      <p:pic>
        <p:nvPicPr>
          <p:cNvPr id="50" name="Shape 50" descr="2.4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50262" y="2628375"/>
            <a:ext cx="4924425" cy="1866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204</Words>
  <Application>Microsoft Office PowerPoint</Application>
  <PresentationFormat>On-screen Show (16:9)</PresentationFormat>
  <Paragraphs>28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Ubuntu</vt:lpstr>
      <vt:lpstr>Corsiva</vt:lpstr>
      <vt:lpstr>Arial</vt:lpstr>
      <vt:lpstr>Syncopate</vt:lpstr>
      <vt:lpstr>simple-light</vt:lpstr>
      <vt:lpstr>2.4 Use Postulates and Diagrams</vt:lpstr>
      <vt:lpstr>g-co.1.1 , 3.9-11</vt:lpstr>
      <vt:lpstr>points, lines, &amp; planes Postulates </vt:lpstr>
      <vt:lpstr>You can assume info about size or measure iff it’s marked.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2.4 Use Postulates and Diagrams</dc:title>
  <dc:creator>Concepcion Vazquez</dc:creator>
  <cp:lastModifiedBy>Concepcion Vazquez</cp:lastModifiedBy>
  <cp:revision>1</cp:revision>
  <dcterms:modified xsi:type="dcterms:W3CDTF">2016-09-18T18:50:46Z</dcterms:modified>
</cp:coreProperties>
</file>