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Ubuntu" panose="020B0604020202020204" charset="0"/>
      <p:regular r:id="rId10"/>
      <p:bold r:id="rId11"/>
      <p:italic r:id="rId12"/>
      <p:boldItalic r:id="rId13"/>
    </p:embeddedFont>
    <p:embeddedFont>
      <p:font typeface="Corsiva" panose="020B0604020202020204" charset="0"/>
      <p:regular r:id="rId14"/>
      <p:bold r:id="rId15"/>
      <p:italic r:id="rId16"/>
      <p:boldItalic r:id="rId17"/>
    </p:embeddedFont>
    <p:embeddedFont>
      <p:font typeface="Syncopate" panose="020B0604020202020204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50645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023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6937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4952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1548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0805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5427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9854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2.6 Prove Statements about Segments and ∡s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vazquez</a:t>
            </a:r>
            <a:endParaRPr lang="en" dirty="0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g-c0.9-11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 dirty="0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How will I write a proof using geometric theorems?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 dirty="0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write proofs using geometr</a:t>
            </a:r>
            <a:r>
              <a:rPr lang="en" dirty="0"/>
              <a:t>ic theorems.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 rotWithShape="1">
          <a:blip r:embed="rId3">
            <a:alphaModFix/>
          </a:blip>
          <a:srcRect l="-6930" r="100000" b="31807"/>
          <a:stretch/>
        </p:blipFill>
        <p:spPr>
          <a:xfrm>
            <a:off x="11556" y="4653041"/>
            <a:ext cx="45719" cy="2888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Proof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logical argument that shows a statement is true.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Theorem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379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rgbClr val="B45F06"/>
                </a:solidFill>
              </a:rPr>
              <a:t>Theorem 2.1 : ≅ of Segments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Ubuntu"/>
                <a:ea typeface="Ubuntu"/>
                <a:cs typeface="Ubuntu"/>
                <a:sym typeface="Ubuntu"/>
              </a:rPr>
              <a:t>Reflexive: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1800">
                <a:latin typeface="Ubuntu"/>
                <a:ea typeface="Ubuntu"/>
                <a:cs typeface="Ubuntu"/>
                <a:sym typeface="Ubuntu"/>
              </a:rPr>
              <a:t>For any segment AB, AB ≅ AB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Ubuntu"/>
                <a:ea typeface="Ubuntu"/>
                <a:cs typeface="Ubuntu"/>
                <a:sym typeface="Ubuntu"/>
              </a:rPr>
              <a:t>Symmetric: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1800">
                <a:latin typeface="Ubuntu"/>
                <a:ea typeface="Ubuntu"/>
                <a:cs typeface="Ubuntu"/>
                <a:sym typeface="Ubuntu"/>
              </a:rPr>
              <a:t>If AB≅CD, then CD≅AB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Ubuntu"/>
                <a:ea typeface="Ubuntu"/>
                <a:cs typeface="Ubuntu"/>
                <a:sym typeface="Ubuntu"/>
              </a:rPr>
              <a:t>Transitive: </a:t>
            </a:r>
          </a:p>
          <a:p>
            <a:pPr lvl="0" indent="457200">
              <a:spcBef>
                <a:spcPts val="0"/>
              </a:spcBef>
              <a:buNone/>
            </a:pPr>
            <a:r>
              <a:rPr lang="en" sz="1800">
                <a:latin typeface="Ubuntu"/>
                <a:ea typeface="Ubuntu"/>
                <a:cs typeface="Ubuntu"/>
                <a:sym typeface="Ubuntu"/>
              </a:rPr>
              <a:t>If AB≅CD &amp; CD≅EF, then AB≅EF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692275" y="1200150"/>
            <a:ext cx="3994500" cy="3379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rgbClr val="B45F06"/>
                </a:solidFill>
              </a:rPr>
              <a:t>Theorem 2.2 : ≅ of ∡s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Ubuntu"/>
                <a:ea typeface="Ubuntu"/>
                <a:cs typeface="Ubuntu"/>
                <a:sym typeface="Ubuntu"/>
              </a:rPr>
              <a:t>Reflexive: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Ubuntu"/>
                <a:ea typeface="Ubuntu"/>
                <a:cs typeface="Ubuntu"/>
                <a:sym typeface="Ubuntu"/>
              </a:rPr>
              <a:t>	For any ∡A, ∡A≅∡A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Ubuntu"/>
                <a:ea typeface="Ubuntu"/>
                <a:cs typeface="Ubuntu"/>
                <a:sym typeface="Ubuntu"/>
              </a:rPr>
              <a:t>Symmetric: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Ubuntu"/>
                <a:ea typeface="Ubuntu"/>
                <a:cs typeface="Ubuntu"/>
                <a:sym typeface="Ubuntu"/>
              </a:rPr>
              <a:t>	If ∡A≅∡B, then ∡B≅∡A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Ubuntu"/>
                <a:ea typeface="Ubuntu"/>
                <a:cs typeface="Ubuntu"/>
                <a:sym typeface="Ubuntu"/>
              </a:rPr>
              <a:t>Transitive: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1800">
                <a:latin typeface="Ubuntu"/>
                <a:ea typeface="Ubuntu"/>
                <a:cs typeface="Ubuntu"/>
                <a:sym typeface="Ubuntu"/>
              </a:rPr>
              <a:t>	If ∡A≅∡B &amp; ∡B≅∡C, then </a:t>
            </a:r>
          </a:p>
          <a:p>
            <a:pPr marL="0" lvl="0" indent="457200">
              <a:spcBef>
                <a:spcPts val="0"/>
              </a:spcBef>
              <a:buNone/>
            </a:pPr>
            <a:r>
              <a:rPr lang="en" sz="1800">
                <a:latin typeface="Ubuntu"/>
                <a:ea typeface="Ubuntu"/>
                <a:cs typeface="Ubuntu"/>
                <a:sym typeface="Ubuntu"/>
              </a:rPr>
              <a:t>∡A≅∡C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Prove AB=BC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 A                   B                  C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Given AC = AB + AB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Prove AB = BC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AC = AB + AB			</a:t>
            </a:r>
            <a:r>
              <a:rPr lang="en" sz="2400">
                <a:solidFill>
                  <a:srgbClr val="B45F06"/>
                </a:solidFill>
              </a:rPr>
              <a:t>given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AB = BC</a:t>
            </a:r>
          </a:p>
        </p:txBody>
      </p:sp>
      <p:cxnSp>
        <p:nvCxnSpPr>
          <p:cNvPr id="58" name="Shape 58"/>
          <p:cNvCxnSpPr/>
          <p:nvPr/>
        </p:nvCxnSpPr>
        <p:spPr>
          <a:xfrm>
            <a:off x="683400" y="1822400"/>
            <a:ext cx="15705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cxnSp>
        <p:nvCxnSpPr>
          <p:cNvPr id="59" name="Shape 59"/>
          <p:cNvCxnSpPr/>
          <p:nvPr/>
        </p:nvCxnSpPr>
        <p:spPr>
          <a:xfrm>
            <a:off x="2193950" y="1822400"/>
            <a:ext cx="15705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sp>
        <p:nvSpPr>
          <p:cNvPr id="60" name="Shape 60"/>
          <p:cNvSpPr txBox="1"/>
          <p:nvPr/>
        </p:nvSpPr>
        <p:spPr>
          <a:xfrm>
            <a:off x="4720900" y="2052575"/>
            <a:ext cx="4201799" cy="70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AC = AB + BC		   </a:t>
            </a:r>
            <a:r>
              <a:rPr lang="en" sz="1800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Segment Add.Post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4692275" y="2620050"/>
            <a:ext cx="4290899" cy="70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AB + AB = AB + BC    </a:t>
            </a:r>
            <a:r>
              <a:rPr lang="en" sz="1800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Transitive Prop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7268525" y="3429000"/>
            <a:ext cx="2607900" cy="56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Subtraction Prop.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692275" y="383675"/>
            <a:ext cx="4451699" cy="4542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m∡1 = m∡3		                </a:t>
            </a:r>
            <a:r>
              <a:rPr lang="en" sz="2400">
                <a:solidFill>
                  <a:srgbClr val="B45F06"/>
                </a:solidFill>
              </a:rPr>
              <a:t>given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endParaRPr sz="2400"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800">
                <a:latin typeface="Ubuntu"/>
                <a:ea typeface="Ubuntu"/>
                <a:cs typeface="Ubuntu"/>
                <a:sym typeface="Ubuntu"/>
              </a:rPr>
              <a:t>m∡PTR = m∡STQ					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Given m∡1 = m∡3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latin typeface="Ubuntu"/>
                <a:ea typeface="Ubuntu"/>
                <a:cs typeface="Ubuntu"/>
                <a:sym typeface="Ubuntu"/>
              </a:rPr>
              <a:t>Prove m∡PTR = m∡STQ</a:t>
            </a:r>
          </a:p>
        </p:txBody>
      </p:sp>
      <p:pic>
        <p:nvPicPr>
          <p:cNvPr id="69" name="Shape 69" descr="d81a91aa-8566-437f-bfc6-1afcfe3c9d98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600" y="2435037"/>
            <a:ext cx="3495675" cy="20478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4660550" y="978000"/>
            <a:ext cx="4483500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m∡PTR = m∡1 + m∡2			</a:t>
            </a:r>
            <a:r>
              <a:rPr lang="en" sz="1800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∡ Add. Post.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4676375" y="1505450"/>
            <a:ext cx="4483500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18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m∡STQ = m∡3 + m∡2			</a:t>
            </a:r>
            <a:r>
              <a:rPr lang="en" sz="1800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∡ Add. Post.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4676375" y="2032900"/>
            <a:ext cx="4483500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18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m∡STQ = m∡1 + m∡2		   </a:t>
            </a:r>
            <a:r>
              <a:rPr lang="en" sz="1800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Transitive Prop.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4676375" y="2560350"/>
            <a:ext cx="4483500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18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m∡STQ = m∡PTR			    </a:t>
            </a:r>
            <a:r>
              <a:rPr lang="en" sz="1800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Transitive Prop.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4676375" y="3019050"/>
            <a:ext cx="4483500" cy="458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18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		  			  	    </a:t>
            </a:r>
            <a:r>
              <a:rPr lang="en" sz="1800">
                <a:solidFill>
                  <a:srgbClr val="B45F06"/>
                </a:solidFill>
                <a:latin typeface="Corsiva"/>
                <a:ea typeface="Corsiva"/>
                <a:cs typeface="Corsiva"/>
                <a:sym typeface="Corsiva"/>
              </a:rPr>
              <a:t>Symmetric Prop.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227800"/>
            <a:ext cx="3994500" cy="420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100">
                <a:latin typeface="Ubuntu"/>
                <a:ea typeface="Ubuntu"/>
                <a:cs typeface="Ubuntu"/>
                <a:sym typeface="Ubuntu"/>
              </a:rPr>
              <a:t>Walking down the hallway at the mall, you notice the music store is halfway between the food court &amp; the shoe store. The shoe store is halfway between the music store &amp; the book store. Prove that the distance between the entrances of the food court &amp; music store is the same as the distance between the entrances of the shoe store &amp; book store.</a:t>
            </a:r>
          </a:p>
        </p:txBody>
      </p:sp>
      <p:cxnSp>
        <p:nvCxnSpPr>
          <p:cNvPr id="80" name="Shape 80"/>
          <p:cNvCxnSpPr/>
          <p:nvPr/>
        </p:nvCxnSpPr>
        <p:spPr>
          <a:xfrm>
            <a:off x="4926175" y="2692500"/>
            <a:ext cx="14490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cxnSp>
        <p:nvCxnSpPr>
          <p:cNvPr id="81" name="Shape 81"/>
          <p:cNvCxnSpPr/>
          <p:nvPr/>
        </p:nvCxnSpPr>
        <p:spPr>
          <a:xfrm>
            <a:off x="6325275" y="2692500"/>
            <a:ext cx="7529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  <p:cxnSp>
        <p:nvCxnSpPr>
          <p:cNvPr id="82" name="Shape 82"/>
          <p:cNvCxnSpPr/>
          <p:nvPr/>
        </p:nvCxnSpPr>
        <p:spPr>
          <a:xfrm>
            <a:off x="7017900" y="2692500"/>
            <a:ext cx="14490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oval" w="lg" len="lg"/>
            <a:tailEnd type="oval" w="lg" len="lg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273</Words>
  <Application>Microsoft Office PowerPoint</Application>
  <PresentationFormat>On-screen Show (16:9)</PresentationFormat>
  <Paragraphs>58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Ubuntu</vt:lpstr>
      <vt:lpstr>Arial</vt:lpstr>
      <vt:lpstr>Corsiva</vt:lpstr>
      <vt:lpstr>Syncopate</vt:lpstr>
      <vt:lpstr>simple-light</vt:lpstr>
      <vt:lpstr>2.6 Prove Statements about Segments and ∡s</vt:lpstr>
      <vt:lpstr>g-c0.9-11</vt:lpstr>
      <vt:lpstr>Proof</vt:lpstr>
      <vt:lpstr>Theorem</vt:lpstr>
      <vt:lpstr>Prove AB=BC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2.6 Prove Statements about Segments and ∡s</dc:title>
  <dc:creator>Concepcion Vazquez</dc:creator>
  <cp:lastModifiedBy>Concepcion Vazquez</cp:lastModifiedBy>
  <cp:revision>2</cp:revision>
  <dcterms:modified xsi:type="dcterms:W3CDTF">2016-09-18T18:53:14Z</dcterms:modified>
</cp:coreProperties>
</file>